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256" r:id="rId5"/>
    <p:sldId id="289" r:id="rId6"/>
    <p:sldId id="290" r:id="rId7"/>
    <p:sldId id="291" r:id="rId8"/>
    <p:sldId id="292" r:id="rId9"/>
    <p:sldId id="294" r:id="rId10"/>
    <p:sldId id="295" r:id="rId11"/>
    <p:sldId id="296" r:id="rId12"/>
    <p:sldId id="297" r:id="rId13"/>
    <p:sldId id="298" r:id="rId14"/>
    <p:sldId id="300" r:id="rId15"/>
    <p:sldId id="299" r:id="rId16"/>
    <p:sldId id="288" r:id="rId17"/>
    <p:sldId id="301" r:id="rId18"/>
    <p:sldId id="303" r:id="rId19"/>
    <p:sldId id="304" r:id="rId20"/>
    <p:sldId id="305" r:id="rId21"/>
    <p:sldId id="30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718"/>
  </p:normalViewPr>
  <p:slideViewPr>
    <p:cSldViewPr snapToGrid="0">
      <p:cViewPr varScale="1">
        <p:scale>
          <a:sx n="92" d="100"/>
          <a:sy n="92" d="100"/>
        </p:scale>
        <p:origin x="69" y="267"/>
      </p:cViewPr>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11/26/2023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11/26/2023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11/26/2023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11/26/2023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11/26/2023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11/26/2023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11/26/2023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11/26/2023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11/26/2023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11/26/2023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11/26/2023</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11/26/2023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094757" y="2184212"/>
            <a:ext cx="7096933" cy="1244788"/>
          </a:xfrm>
        </p:spPr>
        <p:txBody>
          <a:bodyPr/>
          <a:lstStyle/>
          <a:p>
            <a:r>
              <a:rPr lang="en-US" sz="4000" dirty="0"/>
              <a:t>Convolutional Neural Network</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094757" y="3429000"/>
            <a:ext cx="9500507" cy="806675"/>
          </a:xfrm>
        </p:spPr>
        <p:txBody>
          <a:bodyPr/>
          <a:lstStyle/>
          <a:p>
            <a:r>
              <a:rPr lang="en-US" dirty="0"/>
              <a:t>Done By: Toh Kien Yu (P2222291)</a:t>
            </a:r>
          </a:p>
        </p:txBody>
      </p:sp>
      <p:sp>
        <p:nvSpPr>
          <p:cNvPr id="5" name="TextBox 4">
            <a:extLst>
              <a:ext uri="{FF2B5EF4-FFF2-40B4-BE49-F238E27FC236}">
                <a16:creationId xmlns:a16="http://schemas.microsoft.com/office/drawing/2014/main" id="{1849D3F4-D38B-851B-46DE-0C5AC67FCA57}"/>
              </a:ext>
            </a:extLst>
          </p:cNvPr>
          <p:cNvSpPr txBox="1"/>
          <p:nvPr/>
        </p:nvSpPr>
        <p:spPr>
          <a:xfrm>
            <a:off x="2565254" y="4715352"/>
            <a:ext cx="5851382" cy="1477328"/>
          </a:xfrm>
          <a:prstGeom prst="rect">
            <a:avLst/>
          </a:prstGeom>
          <a:noFill/>
        </p:spPr>
        <p:txBody>
          <a:bodyPr wrap="square">
            <a:spAutoFit/>
          </a:bodyPr>
          <a:lstStyle/>
          <a:p>
            <a:pPr algn="l" rtl="0"/>
            <a:r>
              <a:rPr lang="en-US" sz="1500" i="0" dirty="0">
                <a:solidFill>
                  <a:srgbClr val="000000"/>
                </a:solidFill>
                <a:effectLst/>
                <a:latin typeface="inherit"/>
              </a:rPr>
              <a:t>Background Research:</a:t>
            </a:r>
          </a:p>
          <a:p>
            <a:pPr algn="l" rtl="0"/>
            <a:r>
              <a:rPr lang="en-US" sz="1500" i="0" dirty="0">
                <a:solidFill>
                  <a:srgbClr val="000000"/>
                </a:solidFill>
                <a:effectLst/>
                <a:latin typeface="inherit"/>
              </a:rPr>
              <a:t>Image classification is an important part of digital image analysis and plays a crucial role in real world applications. For instance, visual search, object detection and more.</a:t>
            </a:r>
          </a:p>
          <a:p>
            <a:pPr algn="l" rtl="0"/>
            <a:r>
              <a:rPr lang="en-US" sz="1500" i="0" dirty="0">
                <a:solidFill>
                  <a:srgbClr val="000000"/>
                </a:solidFill>
                <a:effectLst/>
                <a:latin typeface="inherit"/>
              </a:rPr>
              <a:t>In this assignment, I will be doing image classification on vegetables using a deep learning network.</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10</a:t>
            </a:fld>
            <a:endParaRPr lang="en-US" dirty="0"/>
          </a:p>
        </p:txBody>
      </p:sp>
      <p:sp>
        <p:nvSpPr>
          <p:cNvPr id="2" name="TextBox 1">
            <a:extLst>
              <a:ext uri="{FF2B5EF4-FFF2-40B4-BE49-F238E27FC236}">
                <a16:creationId xmlns:a16="http://schemas.microsoft.com/office/drawing/2014/main" id="{25EABA35-7BA3-97DA-41D2-3CF7FD79B48D}"/>
              </a:ext>
            </a:extLst>
          </p:cNvPr>
          <p:cNvSpPr txBox="1"/>
          <p:nvPr/>
        </p:nvSpPr>
        <p:spPr>
          <a:xfrm>
            <a:off x="4488872" y="172959"/>
            <a:ext cx="3610841" cy="477054"/>
          </a:xfrm>
          <a:prstGeom prst="rect">
            <a:avLst/>
          </a:prstGeom>
          <a:noFill/>
        </p:spPr>
        <p:txBody>
          <a:bodyPr wrap="square" rtlCol="0">
            <a:spAutoFit/>
          </a:bodyPr>
          <a:lstStyle/>
          <a:p>
            <a:r>
              <a:rPr lang="en-SG" sz="2500" b="1" dirty="0"/>
              <a:t>Final 31 by 31 Model</a:t>
            </a:r>
          </a:p>
        </p:txBody>
      </p:sp>
      <p:pic>
        <p:nvPicPr>
          <p:cNvPr id="4" name="Picture 3">
            <a:extLst>
              <a:ext uri="{FF2B5EF4-FFF2-40B4-BE49-F238E27FC236}">
                <a16:creationId xmlns:a16="http://schemas.microsoft.com/office/drawing/2014/main" id="{8ED5C09F-4A3E-5743-9523-A4A9BA2CE058}"/>
              </a:ext>
            </a:extLst>
          </p:cNvPr>
          <p:cNvPicPr>
            <a:picLocks noChangeAspect="1"/>
          </p:cNvPicPr>
          <p:nvPr/>
        </p:nvPicPr>
        <p:blipFill>
          <a:blip r:embed="rId2"/>
          <a:stretch>
            <a:fillRect/>
          </a:stretch>
        </p:blipFill>
        <p:spPr>
          <a:xfrm>
            <a:off x="381001" y="650013"/>
            <a:ext cx="4975513" cy="4958414"/>
          </a:xfrm>
          <a:prstGeom prst="rect">
            <a:avLst/>
          </a:prstGeom>
        </p:spPr>
      </p:pic>
      <p:pic>
        <p:nvPicPr>
          <p:cNvPr id="9" name="Picture 8">
            <a:extLst>
              <a:ext uri="{FF2B5EF4-FFF2-40B4-BE49-F238E27FC236}">
                <a16:creationId xmlns:a16="http://schemas.microsoft.com/office/drawing/2014/main" id="{D362EE33-0592-E612-C410-86EACB60CDA7}"/>
              </a:ext>
            </a:extLst>
          </p:cNvPr>
          <p:cNvPicPr>
            <a:picLocks noChangeAspect="1"/>
          </p:cNvPicPr>
          <p:nvPr/>
        </p:nvPicPr>
        <p:blipFill>
          <a:blip r:embed="rId3"/>
          <a:stretch>
            <a:fillRect/>
          </a:stretch>
        </p:blipFill>
        <p:spPr>
          <a:xfrm>
            <a:off x="5448790" y="650013"/>
            <a:ext cx="3315942" cy="2430691"/>
          </a:xfrm>
          <a:prstGeom prst="rect">
            <a:avLst/>
          </a:prstGeom>
        </p:spPr>
      </p:pic>
      <p:pic>
        <p:nvPicPr>
          <p:cNvPr id="12" name="Picture 11">
            <a:extLst>
              <a:ext uri="{FF2B5EF4-FFF2-40B4-BE49-F238E27FC236}">
                <a16:creationId xmlns:a16="http://schemas.microsoft.com/office/drawing/2014/main" id="{F7082706-1EB3-D826-9D5C-7E2C9DABFFB4}"/>
              </a:ext>
            </a:extLst>
          </p:cNvPr>
          <p:cNvPicPr>
            <a:picLocks noChangeAspect="1"/>
          </p:cNvPicPr>
          <p:nvPr/>
        </p:nvPicPr>
        <p:blipFill>
          <a:blip r:embed="rId4"/>
          <a:stretch>
            <a:fillRect/>
          </a:stretch>
        </p:blipFill>
        <p:spPr>
          <a:xfrm>
            <a:off x="5606714" y="3296874"/>
            <a:ext cx="3158018" cy="2327469"/>
          </a:xfrm>
          <a:prstGeom prst="rect">
            <a:avLst/>
          </a:prstGeom>
        </p:spPr>
      </p:pic>
      <p:pic>
        <p:nvPicPr>
          <p:cNvPr id="16" name="Picture 15">
            <a:extLst>
              <a:ext uri="{FF2B5EF4-FFF2-40B4-BE49-F238E27FC236}">
                <a16:creationId xmlns:a16="http://schemas.microsoft.com/office/drawing/2014/main" id="{A9BD32C2-416F-D737-CCD5-A1E5EF0A2A88}"/>
              </a:ext>
            </a:extLst>
          </p:cNvPr>
          <p:cNvPicPr>
            <a:picLocks noChangeAspect="1"/>
          </p:cNvPicPr>
          <p:nvPr/>
        </p:nvPicPr>
        <p:blipFill>
          <a:blip r:embed="rId5"/>
          <a:stretch>
            <a:fillRect/>
          </a:stretch>
        </p:blipFill>
        <p:spPr>
          <a:xfrm>
            <a:off x="381001" y="5776380"/>
            <a:ext cx="7864220" cy="657230"/>
          </a:xfrm>
          <a:prstGeom prst="rect">
            <a:avLst/>
          </a:prstGeom>
        </p:spPr>
      </p:pic>
      <p:sp>
        <p:nvSpPr>
          <p:cNvPr id="17" name="TextBox 16">
            <a:extLst>
              <a:ext uri="{FF2B5EF4-FFF2-40B4-BE49-F238E27FC236}">
                <a16:creationId xmlns:a16="http://schemas.microsoft.com/office/drawing/2014/main" id="{82A9C795-3C55-35F0-C617-F1AC28E0BD5F}"/>
              </a:ext>
            </a:extLst>
          </p:cNvPr>
          <p:cNvSpPr txBox="1"/>
          <p:nvPr/>
        </p:nvSpPr>
        <p:spPr>
          <a:xfrm>
            <a:off x="8976503" y="2203063"/>
            <a:ext cx="2556164" cy="1938992"/>
          </a:xfrm>
          <a:prstGeom prst="rect">
            <a:avLst/>
          </a:prstGeom>
          <a:noFill/>
        </p:spPr>
        <p:txBody>
          <a:bodyPr wrap="square" rtlCol="0">
            <a:spAutoFit/>
          </a:bodyPr>
          <a:lstStyle/>
          <a:p>
            <a:r>
              <a:rPr lang="en-SG" sz="1500" dirty="0"/>
              <a:t>Before model improvement</a:t>
            </a:r>
          </a:p>
          <a:p>
            <a:r>
              <a:rPr lang="en-SG" sz="1500" dirty="0"/>
              <a:t>Test Accuracy: 93.67%</a:t>
            </a:r>
          </a:p>
          <a:p>
            <a:r>
              <a:rPr lang="en-SG" sz="1500" dirty="0"/>
              <a:t>Validation Accuracy: 93.70%</a:t>
            </a:r>
          </a:p>
          <a:p>
            <a:endParaRPr lang="en-SG" sz="1500" dirty="0"/>
          </a:p>
          <a:p>
            <a:r>
              <a:rPr lang="en-SG" sz="1500" dirty="0"/>
              <a:t>After model improvement, </a:t>
            </a:r>
          </a:p>
          <a:p>
            <a:r>
              <a:rPr lang="en-SG" sz="1500" dirty="0"/>
              <a:t>Final 31 by 31 model:</a:t>
            </a:r>
            <a:br>
              <a:rPr lang="en-SG" sz="1500" dirty="0"/>
            </a:br>
            <a:r>
              <a:rPr lang="en-SG" sz="1500" dirty="0"/>
              <a:t>Test Accuracy: 95.57%</a:t>
            </a:r>
          </a:p>
          <a:p>
            <a:r>
              <a:rPr lang="en-SG" sz="1500" dirty="0"/>
              <a:t>Validation Accuracy: 95.30%</a:t>
            </a:r>
          </a:p>
        </p:txBody>
      </p:sp>
    </p:spTree>
    <p:extLst>
      <p:ext uri="{BB962C8B-B14F-4D97-AF65-F5344CB8AC3E}">
        <p14:creationId xmlns:p14="http://schemas.microsoft.com/office/powerpoint/2010/main" val="254914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11</a:t>
            </a:fld>
            <a:endParaRPr lang="en-US" dirty="0"/>
          </a:p>
        </p:txBody>
      </p:sp>
      <p:sp>
        <p:nvSpPr>
          <p:cNvPr id="2" name="TextBox 1">
            <a:extLst>
              <a:ext uri="{FF2B5EF4-FFF2-40B4-BE49-F238E27FC236}">
                <a16:creationId xmlns:a16="http://schemas.microsoft.com/office/drawing/2014/main" id="{7C1B34FF-B8F9-E071-9B45-128C114DDA26}"/>
              </a:ext>
            </a:extLst>
          </p:cNvPr>
          <p:cNvSpPr txBox="1"/>
          <p:nvPr/>
        </p:nvSpPr>
        <p:spPr>
          <a:xfrm>
            <a:off x="789562" y="284885"/>
            <a:ext cx="2763982" cy="369332"/>
          </a:xfrm>
          <a:prstGeom prst="rect">
            <a:avLst/>
          </a:prstGeom>
          <a:noFill/>
        </p:spPr>
        <p:txBody>
          <a:bodyPr wrap="square" rtlCol="0">
            <a:spAutoFit/>
          </a:bodyPr>
          <a:lstStyle/>
          <a:p>
            <a:r>
              <a:rPr lang="en-SG" b="1" u="sng" dirty="0"/>
              <a:t>Loading of Dataset</a:t>
            </a:r>
          </a:p>
        </p:txBody>
      </p:sp>
      <p:pic>
        <p:nvPicPr>
          <p:cNvPr id="15" name="Picture 14">
            <a:extLst>
              <a:ext uri="{FF2B5EF4-FFF2-40B4-BE49-F238E27FC236}">
                <a16:creationId xmlns:a16="http://schemas.microsoft.com/office/drawing/2014/main" id="{49240355-EB12-02FD-B119-E0940A22E037}"/>
              </a:ext>
            </a:extLst>
          </p:cNvPr>
          <p:cNvPicPr>
            <a:picLocks noChangeAspect="1"/>
          </p:cNvPicPr>
          <p:nvPr/>
        </p:nvPicPr>
        <p:blipFill>
          <a:blip r:embed="rId2"/>
          <a:stretch>
            <a:fillRect/>
          </a:stretch>
        </p:blipFill>
        <p:spPr>
          <a:xfrm>
            <a:off x="5385897" y="5357866"/>
            <a:ext cx="2219341" cy="1219209"/>
          </a:xfrm>
          <a:prstGeom prst="rect">
            <a:avLst/>
          </a:prstGeom>
        </p:spPr>
      </p:pic>
      <p:pic>
        <p:nvPicPr>
          <p:cNvPr id="17" name="Picture 16">
            <a:extLst>
              <a:ext uri="{FF2B5EF4-FFF2-40B4-BE49-F238E27FC236}">
                <a16:creationId xmlns:a16="http://schemas.microsoft.com/office/drawing/2014/main" id="{F5EE6F63-5FB0-0689-BC74-206152E095B0}"/>
              </a:ext>
            </a:extLst>
          </p:cNvPr>
          <p:cNvPicPr>
            <a:picLocks noChangeAspect="1"/>
          </p:cNvPicPr>
          <p:nvPr/>
        </p:nvPicPr>
        <p:blipFill>
          <a:blip r:embed="rId3"/>
          <a:stretch>
            <a:fillRect/>
          </a:stretch>
        </p:blipFill>
        <p:spPr>
          <a:xfrm>
            <a:off x="753194" y="4928447"/>
            <a:ext cx="4210081" cy="1714513"/>
          </a:xfrm>
          <a:prstGeom prst="rect">
            <a:avLst/>
          </a:prstGeom>
        </p:spPr>
      </p:pic>
      <p:pic>
        <p:nvPicPr>
          <p:cNvPr id="23" name="Picture 22">
            <a:extLst>
              <a:ext uri="{FF2B5EF4-FFF2-40B4-BE49-F238E27FC236}">
                <a16:creationId xmlns:a16="http://schemas.microsoft.com/office/drawing/2014/main" id="{C8D97E2B-B801-4368-5D1A-5930FB016AC1}"/>
              </a:ext>
            </a:extLst>
          </p:cNvPr>
          <p:cNvPicPr>
            <a:picLocks noChangeAspect="1"/>
          </p:cNvPicPr>
          <p:nvPr/>
        </p:nvPicPr>
        <p:blipFill>
          <a:blip r:embed="rId4"/>
          <a:stretch>
            <a:fillRect/>
          </a:stretch>
        </p:blipFill>
        <p:spPr>
          <a:xfrm>
            <a:off x="855748" y="2618992"/>
            <a:ext cx="2895621" cy="1781188"/>
          </a:xfrm>
          <a:prstGeom prst="rect">
            <a:avLst/>
          </a:prstGeom>
        </p:spPr>
      </p:pic>
      <p:sp>
        <p:nvSpPr>
          <p:cNvPr id="24" name="TextBox 23">
            <a:extLst>
              <a:ext uri="{FF2B5EF4-FFF2-40B4-BE49-F238E27FC236}">
                <a16:creationId xmlns:a16="http://schemas.microsoft.com/office/drawing/2014/main" id="{F6625D75-25FA-2B64-19D2-8871A052CE9F}"/>
              </a:ext>
            </a:extLst>
          </p:cNvPr>
          <p:cNvSpPr txBox="1"/>
          <p:nvPr/>
        </p:nvSpPr>
        <p:spPr>
          <a:xfrm>
            <a:off x="3993492" y="90952"/>
            <a:ext cx="4745261" cy="477054"/>
          </a:xfrm>
          <a:prstGeom prst="rect">
            <a:avLst/>
          </a:prstGeom>
          <a:noFill/>
        </p:spPr>
        <p:txBody>
          <a:bodyPr wrap="square" rtlCol="0">
            <a:spAutoFit/>
          </a:bodyPr>
          <a:lstStyle/>
          <a:p>
            <a:r>
              <a:rPr lang="en-SG" sz="2500" b="1" dirty="0"/>
              <a:t>Data Preparation (128 by 128)</a:t>
            </a:r>
          </a:p>
        </p:txBody>
      </p:sp>
      <p:sp>
        <p:nvSpPr>
          <p:cNvPr id="25" name="TextBox 24">
            <a:extLst>
              <a:ext uri="{FF2B5EF4-FFF2-40B4-BE49-F238E27FC236}">
                <a16:creationId xmlns:a16="http://schemas.microsoft.com/office/drawing/2014/main" id="{F8AD276C-C5D6-2AA4-2099-CC137668E598}"/>
              </a:ext>
            </a:extLst>
          </p:cNvPr>
          <p:cNvSpPr txBox="1"/>
          <p:nvPr/>
        </p:nvSpPr>
        <p:spPr>
          <a:xfrm>
            <a:off x="827730" y="2249660"/>
            <a:ext cx="2763982" cy="369332"/>
          </a:xfrm>
          <a:prstGeom prst="rect">
            <a:avLst/>
          </a:prstGeom>
          <a:noFill/>
        </p:spPr>
        <p:txBody>
          <a:bodyPr wrap="square" rtlCol="0">
            <a:spAutoFit/>
          </a:bodyPr>
          <a:lstStyle/>
          <a:p>
            <a:r>
              <a:rPr lang="en-SG" b="1" u="sng" dirty="0"/>
              <a:t>Data Preparation</a:t>
            </a:r>
          </a:p>
        </p:txBody>
      </p:sp>
      <p:pic>
        <p:nvPicPr>
          <p:cNvPr id="27" name="Picture 26">
            <a:extLst>
              <a:ext uri="{FF2B5EF4-FFF2-40B4-BE49-F238E27FC236}">
                <a16:creationId xmlns:a16="http://schemas.microsoft.com/office/drawing/2014/main" id="{C13B2986-3563-1AD4-9620-2A880CAE4292}"/>
              </a:ext>
            </a:extLst>
          </p:cNvPr>
          <p:cNvPicPr>
            <a:picLocks noChangeAspect="1"/>
          </p:cNvPicPr>
          <p:nvPr/>
        </p:nvPicPr>
        <p:blipFill>
          <a:blip r:embed="rId5"/>
          <a:stretch>
            <a:fillRect/>
          </a:stretch>
        </p:blipFill>
        <p:spPr>
          <a:xfrm>
            <a:off x="3932237" y="2618992"/>
            <a:ext cx="2757320" cy="1781188"/>
          </a:xfrm>
          <a:prstGeom prst="rect">
            <a:avLst/>
          </a:prstGeom>
        </p:spPr>
      </p:pic>
      <p:pic>
        <p:nvPicPr>
          <p:cNvPr id="29" name="Picture 28">
            <a:extLst>
              <a:ext uri="{FF2B5EF4-FFF2-40B4-BE49-F238E27FC236}">
                <a16:creationId xmlns:a16="http://schemas.microsoft.com/office/drawing/2014/main" id="{D7C399E6-005D-D940-6082-C2210E2CFBAA}"/>
              </a:ext>
            </a:extLst>
          </p:cNvPr>
          <p:cNvPicPr>
            <a:picLocks noChangeAspect="1"/>
          </p:cNvPicPr>
          <p:nvPr/>
        </p:nvPicPr>
        <p:blipFill>
          <a:blip r:embed="rId6"/>
          <a:stretch>
            <a:fillRect/>
          </a:stretch>
        </p:blipFill>
        <p:spPr>
          <a:xfrm>
            <a:off x="6870426" y="2618991"/>
            <a:ext cx="2594874" cy="1726589"/>
          </a:xfrm>
          <a:prstGeom prst="rect">
            <a:avLst/>
          </a:prstGeom>
        </p:spPr>
      </p:pic>
      <p:sp>
        <p:nvSpPr>
          <p:cNvPr id="30" name="TextBox 29">
            <a:extLst>
              <a:ext uri="{FF2B5EF4-FFF2-40B4-BE49-F238E27FC236}">
                <a16:creationId xmlns:a16="http://schemas.microsoft.com/office/drawing/2014/main" id="{090F4555-ADF6-AF33-13D5-7101DF2704DF}"/>
              </a:ext>
            </a:extLst>
          </p:cNvPr>
          <p:cNvSpPr txBox="1"/>
          <p:nvPr/>
        </p:nvSpPr>
        <p:spPr>
          <a:xfrm>
            <a:off x="753194" y="4503585"/>
            <a:ext cx="2763982" cy="369332"/>
          </a:xfrm>
          <a:prstGeom prst="rect">
            <a:avLst/>
          </a:prstGeom>
          <a:noFill/>
        </p:spPr>
        <p:txBody>
          <a:bodyPr wrap="square" rtlCol="0">
            <a:spAutoFit/>
          </a:bodyPr>
          <a:lstStyle/>
          <a:p>
            <a:r>
              <a:rPr lang="en-SG" b="1" u="sng" dirty="0"/>
              <a:t>Data Standardization</a:t>
            </a:r>
          </a:p>
        </p:txBody>
      </p:sp>
      <p:pic>
        <p:nvPicPr>
          <p:cNvPr id="5" name="Picture 4">
            <a:extLst>
              <a:ext uri="{FF2B5EF4-FFF2-40B4-BE49-F238E27FC236}">
                <a16:creationId xmlns:a16="http://schemas.microsoft.com/office/drawing/2014/main" id="{4A892094-1A58-5002-F71A-4CEF6879E032}"/>
              </a:ext>
            </a:extLst>
          </p:cNvPr>
          <p:cNvPicPr>
            <a:picLocks noChangeAspect="1"/>
          </p:cNvPicPr>
          <p:nvPr/>
        </p:nvPicPr>
        <p:blipFill>
          <a:blip r:embed="rId7"/>
          <a:stretch>
            <a:fillRect/>
          </a:stretch>
        </p:blipFill>
        <p:spPr>
          <a:xfrm>
            <a:off x="827730" y="678763"/>
            <a:ext cx="8327052" cy="1592051"/>
          </a:xfrm>
          <a:prstGeom prst="rect">
            <a:avLst/>
          </a:prstGeom>
        </p:spPr>
      </p:pic>
    </p:spTree>
    <p:extLst>
      <p:ext uri="{BB962C8B-B14F-4D97-AF65-F5344CB8AC3E}">
        <p14:creationId xmlns:p14="http://schemas.microsoft.com/office/powerpoint/2010/main" val="1214512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12</a:t>
            </a:fld>
            <a:endParaRPr lang="en-US" dirty="0"/>
          </a:p>
        </p:txBody>
      </p:sp>
      <p:sp>
        <p:nvSpPr>
          <p:cNvPr id="2" name="TextBox 1">
            <a:extLst>
              <a:ext uri="{FF2B5EF4-FFF2-40B4-BE49-F238E27FC236}">
                <a16:creationId xmlns:a16="http://schemas.microsoft.com/office/drawing/2014/main" id="{25EABA35-7BA3-97DA-41D2-3CF7FD79B48D}"/>
              </a:ext>
            </a:extLst>
          </p:cNvPr>
          <p:cNvSpPr txBox="1"/>
          <p:nvPr/>
        </p:nvSpPr>
        <p:spPr>
          <a:xfrm>
            <a:off x="3527712" y="88520"/>
            <a:ext cx="4738255" cy="477054"/>
          </a:xfrm>
          <a:prstGeom prst="rect">
            <a:avLst/>
          </a:prstGeom>
          <a:noFill/>
        </p:spPr>
        <p:txBody>
          <a:bodyPr wrap="square" rtlCol="0">
            <a:spAutoFit/>
          </a:bodyPr>
          <a:lstStyle/>
          <a:p>
            <a:r>
              <a:rPr lang="en-SG" sz="2500" b="1" dirty="0"/>
              <a:t>Modelling 128 by 128 (Model 1)</a:t>
            </a:r>
          </a:p>
        </p:txBody>
      </p:sp>
      <p:sp>
        <p:nvSpPr>
          <p:cNvPr id="16" name="TextBox 15">
            <a:extLst>
              <a:ext uri="{FF2B5EF4-FFF2-40B4-BE49-F238E27FC236}">
                <a16:creationId xmlns:a16="http://schemas.microsoft.com/office/drawing/2014/main" id="{B9D224DB-AF2E-9732-5376-28E19B0B8E66}"/>
              </a:ext>
            </a:extLst>
          </p:cNvPr>
          <p:cNvSpPr txBox="1"/>
          <p:nvPr/>
        </p:nvSpPr>
        <p:spPr>
          <a:xfrm>
            <a:off x="531003" y="5139388"/>
            <a:ext cx="7382742" cy="646331"/>
          </a:xfrm>
          <a:prstGeom prst="rect">
            <a:avLst/>
          </a:prstGeom>
          <a:noFill/>
        </p:spPr>
        <p:txBody>
          <a:bodyPr wrap="square" rtlCol="0">
            <a:spAutoFit/>
          </a:bodyPr>
          <a:lstStyle/>
          <a:p>
            <a:r>
              <a:rPr lang="en-US" dirty="0"/>
              <a:t>An extra layer was introduced because the image dimension has increased</a:t>
            </a:r>
            <a:endParaRPr lang="en-SG" dirty="0"/>
          </a:p>
        </p:txBody>
      </p:sp>
      <p:pic>
        <p:nvPicPr>
          <p:cNvPr id="8" name="Picture 7">
            <a:extLst>
              <a:ext uri="{FF2B5EF4-FFF2-40B4-BE49-F238E27FC236}">
                <a16:creationId xmlns:a16="http://schemas.microsoft.com/office/drawing/2014/main" id="{A0F75D7C-2118-0B11-9DC4-D584FBE1795E}"/>
              </a:ext>
            </a:extLst>
          </p:cNvPr>
          <p:cNvPicPr>
            <a:picLocks noChangeAspect="1"/>
          </p:cNvPicPr>
          <p:nvPr/>
        </p:nvPicPr>
        <p:blipFill>
          <a:blip r:embed="rId2"/>
          <a:stretch>
            <a:fillRect/>
          </a:stretch>
        </p:blipFill>
        <p:spPr>
          <a:xfrm>
            <a:off x="640524" y="680481"/>
            <a:ext cx="4617482" cy="3506565"/>
          </a:xfrm>
          <a:prstGeom prst="rect">
            <a:avLst/>
          </a:prstGeom>
        </p:spPr>
      </p:pic>
      <p:pic>
        <p:nvPicPr>
          <p:cNvPr id="12" name="Picture 11">
            <a:extLst>
              <a:ext uri="{FF2B5EF4-FFF2-40B4-BE49-F238E27FC236}">
                <a16:creationId xmlns:a16="http://schemas.microsoft.com/office/drawing/2014/main" id="{9552B90A-2B86-E198-AE57-EE94AF00F47B}"/>
              </a:ext>
            </a:extLst>
          </p:cNvPr>
          <p:cNvPicPr>
            <a:picLocks noChangeAspect="1"/>
          </p:cNvPicPr>
          <p:nvPr/>
        </p:nvPicPr>
        <p:blipFill>
          <a:blip r:embed="rId3"/>
          <a:stretch>
            <a:fillRect/>
          </a:stretch>
        </p:blipFill>
        <p:spPr>
          <a:xfrm>
            <a:off x="8118741" y="769823"/>
            <a:ext cx="3890120" cy="2851181"/>
          </a:xfrm>
          <a:prstGeom prst="rect">
            <a:avLst/>
          </a:prstGeom>
        </p:spPr>
      </p:pic>
      <p:pic>
        <p:nvPicPr>
          <p:cNvPr id="17" name="Picture 16">
            <a:extLst>
              <a:ext uri="{FF2B5EF4-FFF2-40B4-BE49-F238E27FC236}">
                <a16:creationId xmlns:a16="http://schemas.microsoft.com/office/drawing/2014/main" id="{0481E615-9E19-43DD-1C7F-56E2BCB4F4C8}"/>
              </a:ext>
            </a:extLst>
          </p:cNvPr>
          <p:cNvPicPr>
            <a:picLocks noChangeAspect="1"/>
          </p:cNvPicPr>
          <p:nvPr/>
        </p:nvPicPr>
        <p:blipFill>
          <a:blip r:embed="rId4"/>
          <a:stretch>
            <a:fillRect/>
          </a:stretch>
        </p:blipFill>
        <p:spPr>
          <a:xfrm>
            <a:off x="8183252" y="3736839"/>
            <a:ext cx="3761099" cy="2763970"/>
          </a:xfrm>
          <a:prstGeom prst="rect">
            <a:avLst/>
          </a:prstGeom>
        </p:spPr>
      </p:pic>
      <p:pic>
        <p:nvPicPr>
          <p:cNvPr id="19" name="Picture 18">
            <a:extLst>
              <a:ext uri="{FF2B5EF4-FFF2-40B4-BE49-F238E27FC236}">
                <a16:creationId xmlns:a16="http://schemas.microsoft.com/office/drawing/2014/main" id="{BE4DF2A7-5973-4927-AE2D-C7DBBE8C45D7}"/>
              </a:ext>
            </a:extLst>
          </p:cNvPr>
          <p:cNvPicPr>
            <a:picLocks noChangeAspect="1"/>
          </p:cNvPicPr>
          <p:nvPr/>
        </p:nvPicPr>
        <p:blipFill>
          <a:blip r:embed="rId5"/>
          <a:stretch>
            <a:fillRect/>
          </a:stretch>
        </p:blipFill>
        <p:spPr>
          <a:xfrm>
            <a:off x="588363" y="4350659"/>
            <a:ext cx="6751934" cy="561344"/>
          </a:xfrm>
          <a:prstGeom prst="rect">
            <a:avLst/>
          </a:prstGeom>
        </p:spPr>
      </p:pic>
      <p:pic>
        <p:nvPicPr>
          <p:cNvPr id="21" name="Picture 20">
            <a:extLst>
              <a:ext uri="{FF2B5EF4-FFF2-40B4-BE49-F238E27FC236}">
                <a16:creationId xmlns:a16="http://schemas.microsoft.com/office/drawing/2014/main" id="{AB07CE2E-F483-210C-1FDA-CBB280073F8E}"/>
              </a:ext>
            </a:extLst>
          </p:cNvPr>
          <p:cNvPicPr>
            <a:picLocks noChangeAspect="1"/>
          </p:cNvPicPr>
          <p:nvPr/>
        </p:nvPicPr>
        <p:blipFill>
          <a:blip r:embed="rId6"/>
          <a:stretch>
            <a:fillRect/>
          </a:stretch>
        </p:blipFill>
        <p:spPr>
          <a:xfrm>
            <a:off x="5374678" y="704834"/>
            <a:ext cx="2575229" cy="3418440"/>
          </a:xfrm>
          <a:prstGeom prst="rect">
            <a:avLst/>
          </a:prstGeom>
        </p:spPr>
      </p:pic>
    </p:spTree>
    <p:extLst>
      <p:ext uri="{BB962C8B-B14F-4D97-AF65-F5344CB8AC3E}">
        <p14:creationId xmlns:p14="http://schemas.microsoft.com/office/powerpoint/2010/main" val="2175599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13</a:t>
            </a:fld>
            <a:endParaRPr lang="en-US" dirty="0"/>
          </a:p>
        </p:txBody>
      </p:sp>
      <p:sp>
        <p:nvSpPr>
          <p:cNvPr id="4" name="TextBox 3">
            <a:extLst>
              <a:ext uri="{FF2B5EF4-FFF2-40B4-BE49-F238E27FC236}">
                <a16:creationId xmlns:a16="http://schemas.microsoft.com/office/drawing/2014/main" id="{274B9809-9417-1CC1-0FDC-428FAE020D66}"/>
              </a:ext>
            </a:extLst>
          </p:cNvPr>
          <p:cNvSpPr txBox="1"/>
          <p:nvPr/>
        </p:nvSpPr>
        <p:spPr>
          <a:xfrm>
            <a:off x="3527712" y="88520"/>
            <a:ext cx="4738255" cy="477054"/>
          </a:xfrm>
          <a:prstGeom prst="rect">
            <a:avLst/>
          </a:prstGeom>
          <a:noFill/>
        </p:spPr>
        <p:txBody>
          <a:bodyPr wrap="square" rtlCol="0">
            <a:spAutoFit/>
          </a:bodyPr>
          <a:lstStyle/>
          <a:p>
            <a:r>
              <a:rPr lang="en-SG" sz="2500" b="1" dirty="0"/>
              <a:t>Modelling 128 by 128 (Model 2)</a:t>
            </a:r>
          </a:p>
        </p:txBody>
      </p:sp>
      <p:pic>
        <p:nvPicPr>
          <p:cNvPr id="7" name="Picture 6">
            <a:extLst>
              <a:ext uri="{FF2B5EF4-FFF2-40B4-BE49-F238E27FC236}">
                <a16:creationId xmlns:a16="http://schemas.microsoft.com/office/drawing/2014/main" id="{D4C3D11D-B81F-AB7B-C4B7-2DA28A29FD5C}"/>
              </a:ext>
            </a:extLst>
          </p:cNvPr>
          <p:cNvPicPr>
            <a:picLocks noChangeAspect="1"/>
          </p:cNvPicPr>
          <p:nvPr/>
        </p:nvPicPr>
        <p:blipFill>
          <a:blip r:embed="rId2"/>
          <a:stretch>
            <a:fillRect/>
          </a:stretch>
        </p:blipFill>
        <p:spPr>
          <a:xfrm>
            <a:off x="663730" y="695459"/>
            <a:ext cx="5326629" cy="3606377"/>
          </a:xfrm>
          <a:prstGeom prst="rect">
            <a:avLst/>
          </a:prstGeom>
        </p:spPr>
      </p:pic>
      <p:pic>
        <p:nvPicPr>
          <p:cNvPr id="9" name="Picture 8">
            <a:extLst>
              <a:ext uri="{FF2B5EF4-FFF2-40B4-BE49-F238E27FC236}">
                <a16:creationId xmlns:a16="http://schemas.microsoft.com/office/drawing/2014/main" id="{EF3549ED-66CC-53F2-DF09-A8B61147A200}"/>
              </a:ext>
            </a:extLst>
          </p:cNvPr>
          <p:cNvPicPr>
            <a:picLocks noChangeAspect="1"/>
          </p:cNvPicPr>
          <p:nvPr/>
        </p:nvPicPr>
        <p:blipFill>
          <a:blip r:embed="rId3"/>
          <a:stretch>
            <a:fillRect/>
          </a:stretch>
        </p:blipFill>
        <p:spPr>
          <a:xfrm>
            <a:off x="8265967" y="741059"/>
            <a:ext cx="3391298" cy="2512456"/>
          </a:xfrm>
          <a:prstGeom prst="rect">
            <a:avLst/>
          </a:prstGeom>
        </p:spPr>
      </p:pic>
      <p:pic>
        <p:nvPicPr>
          <p:cNvPr id="11" name="Picture 10">
            <a:extLst>
              <a:ext uri="{FF2B5EF4-FFF2-40B4-BE49-F238E27FC236}">
                <a16:creationId xmlns:a16="http://schemas.microsoft.com/office/drawing/2014/main" id="{C8FD3598-FB5F-9D81-60A4-6E23E7D7F4EC}"/>
              </a:ext>
            </a:extLst>
          </p:cNvPr>
          <p:cNvPicPr>
            <a:picLocks noChangeAspect="1"/>
          </p:cNvPicPr>
          <p:nvPr/>
        </p:nvPicPr>
        <p:blipFill>
          <a:blip r:embed="rId4"/>
          <a:stretch>
            <a:fillRect/>
          </a:stretch>
        </p:blipFill>
        <p:spPr>
          <a:xfrm>
            <a:off x="8265967" y="3429000"/>
            <a:ext cx="3430931" cy="2511838"/>
          </a:xfrm>
          <a:prstGeom prst="rect">
            <a:avLst/>
          </a:prstGeom>
        </p:spPr>
      </p:pic>
      <p:pic>
        <p:nvPicPr>
          <p:cNvPr id="13" name="Picture 12">
            <a:extLst>
              <a:ext uri="{FF2B5EF4-FFF2-40B4-BE49-F238E27FC236}">
                <a16:creationId xmlns:a16="http://schemas.microsoft.com/office/drawing/2014/main" id="{B1CD0F52-250C-40FD-6105-765E4A2BA305}"/>
              </a:ext>
            </a:extLst>
          </p:cNvPr>
          <p:cNvPicPr>
            <a:picLocks noChangeAspect="1"/>
          </p:cNvPicPr>
          <p:nvPr/>
        </p:nvPicPr>
        <p:blipFill>
          <a:blip r:embed="rId5"/>
          <a:stretch>
            <a:fillRect/>
          </a:stretch>
        </p:blipFill>
        <p:spPr>
          <a:xfrm>
            <a:off x="663730" y="4431721"/>
            <a:ext cx="7230804" cy="594778"/>
          </a:xfrm>
          <a:prstGeom prst="rect">
            <a:avLst/>
          </a:prstGeom>
        </p:spPr>
      </p:pic>
      <p:sp>
        <p:nvSpPr>
          <p:cNvPr id="14" name="TextBox 13">
            <a:extLst>
              <a:ext uri="{FF2B5EF4-FFF2-40B4-BE49-F238E27FC236}">
                <a16:creationId xmlns:a16="http://schemas.microsoft.com/office/drawing/2014/main" id="{69980F50-7DAC-1120-4AE2-3FF8E502F284}"/>
              </a:ext>
            </a:extLst>
          </p:cNvPr>
          <p:cNvSpPr txBox="1"/>
          <p:nvPr/>
        </p:nvSpPr>
        <p:spPr>
          <a:xfrm>
            <a:off x="550714" y="5167507"/>
            <a:ext cx="5803325" cy="646331"/>
          </a:xfrm>
          <a:prstGeom prst="rect">
            <a:avLst/>
          </a:prstGeom>
          <a:noFill/>
        </p:spPr>
        <p:txBody>
          <a:bodyPr wrap="square" rtlCol="0">
            <a:spAutoFit/>
          </a:bodyPr>
          <a:lstStyle/>
          <a:p>
            <a:r>
              <a:rPr lang="en-SG" dirty="0"/>
              <a:t>Model 2 have the same layers as the 31 by 31 model with a smaller dropout. </a:t>
            </a:r>
          </a:p>
        </p:txBody>
      </p:sp>
    </p:spTree>
    <p:extLst>
      <p:ext uri="{BB962C8B-B14F-4D97-AF65-F5344CB8AC3E}">
        <p14:creationId xmlns:p14="http://schemas.microsoft.com/office/powerpoint/2010/main" val="1324588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14</a:t>
            </a:fld>
            <a:endParaRPr lang="en-US" dirty="0"/>
          </a:p>
        </p:txBody>
      </p:sp>
      <p:sp>
        <p:nvSpPr>
          <p:cNvPr id="4" name="TextBox 3">
            <a:extLst>
              <a:ext uri="{FF2B5EF4-FFF2-40B4-BE49-F238E27FC236}">
                <a16:creationId xmlns:a16="http://schemas.microsoft.com/office/drawing/2014/main" id="{274B9809-9417-1CC1-0FDC-428FAE020D66}"/>
              </a:ext>
            </a:extLst>
          </p:cNvPr>
          <p:cNvSpPr txBox="1"/>
          <p:nvPr/>
        </p:nvSpPr>
        <p:spPr>
          <a:xfrm>
            <a:off x="3527712" y="88520"/>
            <a:ext cx="4738255" cy="477054"/>
          </a:xfrm>
          <a:prstGeom prst="rect">
            <a:avLst/>
          </a:prstGeom>
          <a:noFill/>
        </p:spPr>
        <p:txBody>
          <a:bodyPr wrap="square" rtlCol="0">
            <a:spAutoFit/>
          </a:bodyPr>
          <a:lstStyle/>
          <a:p>
            <a:r>
              <a:rPr lang="en-SG" sz="2500" b="1" dirty="0"/>
              <a:t>Modelling 128 by 128 (Model 3)</a:t>
            </a:r>
          </a:p>
        </p:txBody>
      </p:sp>
      <p:pic>
        <p:nvPicPr>
          <p:cNvPr id="3" name="Picture 2">
            <a:extLst>
              <a:ext uri="{FF2B5EF4-FFF2-40B4-BE49-F238E27FC236}">
                <a16:creationId xmlns:a16="http://schemas.microsoft.com/office/drawing/2014/main" id="{D22957C7-8806-839B-998A-9EA0AD2E532C}"/>
              </a:ext>
            </a:extLst>
          </p:cNvPr>
          <p:cNvPicPr>
            <a:picLocks noChangeAspect="1"/>
          </p:cNvPicPr>
          <p:nvPr/>
        </p:nvPicPr>
        <p:blipFill>
          <a:blip r:embed="rId2"/>
          <a:stretch>
            <a:fillRect/>
          </a:stretch>
        </p:blipFill>
        <p:spPr>
          <a:xfrm>
            <a:off x="292109" y="752609"/>
            <a:ext cx="5164736" cy="3537720"/>
          </a:xfrm>
          <a:prstGeom prst="rect">
            <a:avLst/>
          </a:prstGeom>
        </p:spPr>
      </p:pic>
      <p:pic>
        <p:nvPicPr>
          <p:cNvPr id="8" name="Picture 7">
            <a:extLst>
              <a:ext uri="{FF2B5EF4-FFF2-40B4-BE49-F238E27FC236}">
                <a16:creationId xmlns:a16="http://schemas.microsoft.com/office/drawing/2014/main" id="{E5F3E309-FCA6-BF33-4ADC-9ADF4659702B}"/>
              </a:ext>
            </a:extLst>
          </p:cNvPr>
          <p:cNvPicPr>
            <a:picLocks noChangeAspect="1"/>
          </p:cNvPicPr>
          <p:nvPr/>
        </p:nvPicPr>
        <p:blipFill>
          <a:blip r:embed="rId3"/>
          <a:stretch>
            <a:fillRect/>
          </a:stretch>
        </p:blipFill>
        <p:spPr>
          <a:xfrm>
            <a:off x="292109" y="4477364"/>
            <a:ext cx="7772855" cy="655323"/>
          </a:xfrm>
          <a:prstGeom prst="rect">
            <a:avLst/>
          </a:prstGeom>
        </p:spPr>
      </p:pic>
      <p:pic>
        <p:nvPicPr>
          <p:cNvPr id="12" name="Picture 11">
            <a:extLst>
              <a:ext uri="{FF2B5EF4-FFF2-40B4-BE49-F238E27FC236}">
                <a16:creationId xmlns:a16="http://schemas.microsoft.com/office/drawing/2014/main" id="{6E9BB763-C32E-6134-A9EB-4863FF41E002}"/>
              </a:ext>
            </a:extLst>
          </p:cNvPr>
          <p:cNvPicPr>
            <a:picLocks noChangeAspect="1"/>
          </p:cNvPicPr>
          <p:nvPr/>
        </p:nvPicPr>
        <p:blipFill>
          <a:blip r:embed="rId4"/>
          <a:stretch>
            <a:fillRect/>
          </a:stretch>
        </p:blipFill>
        <p:spPr>
          <a:xfrm>
            <a:off x="8406661" y="327047"/>
            <a:ext cx="3493230" cy="2574797"/>
          </a:xfrm>
          <a:prstGeom prst="rect">
            <a:avLst/>
          </a:prstGeom>
        </p:spPr>
      </p:pic>
      <p:pic>
        <p:nvPicPr>
          <p:cNvPr id="16" name="Picture 15">
            <a:extLst>
              <a:ext uri="{FF2B5EF4-FFF2-40B4-BE49-F238E27FC236}">
                <a16:creationId xmlns:a16="http://schemas.microsoft.com/office/drawing/2014/main" id="{A0EBA57F-259A-7AB8-C412-7EBF179B0EB8}"/>
              </a:ext>
            </a:extLst>
          </p:cNvPr>
          <p:cNvPicPr>
            <a:picLocks noChangeAspect="1"/>
          </p:cNvPicPr>
          <p:nvPr/>
        </p:nvPicPr>
        <p:blipFill>
          <a:blip r:embed="rId5"/>
          <a:stretch>
            <a:fillRect/>
          </a:stretch>
        </p:blipFill>
        <p:spPr>
          <a:xfrm>
            <a:off x="8510997" y="3077697"/>
            <a:ext cx="3493230" cy="2556021"/>
          </a:xfrm>
          <a:prstGeom prst="rect">
            <a:avLst/>
          </a:prstGeom>
        </p:spPr>
      </p:pic>
      <p:pic>
        <p:nvPicPr>
          <p:cNvPr id="18" name="Picture 17">
            <a:extLst>
              <a:ext uri="{FF2B5EF4-FFF2-40B4-BE49-F238E27FC236}">
                <a16:creationId xmlns:a16="http://schemas.microsoft.com/office/drawing/2014/main" id="{AF235B12-35F0-0F8D-F20A-A24C47D72FC4}"/>
              </a:ext>
            </a:extLst>
          </p:cNvPr>
          <p:cNvPicPr>
            <a:picLocks noChangeAspect="1"/>
          </p:cNvPicPr>
          <p:nvPr/>
        </p:nvPicPr>
        <p:blipFill>
          <a:blip r:embed="rId6"/>
          <a:stretch>
            <a:fillRect/>
          </a:stretch>
        </p:blipFill>
        <p:spPr>
          <a:xfrm>
            <a:off x="5590764" y="673632"/>
            <a:ext cx="2681977" cy="3616697"/>
          </a:xfrm>
          <a:prstGeom prst="rect">
            <a:avLst/>
          </a:prstGeom>
        </p:spPr>
      </p:pic>
      <p:sp>
        <p:nvSpPr>
          <p:cNvPr id="19" name="TextBox 18">
            <a:extLst>
              <a:ext uri="{FF2B5EF4-FFF2-40B4-BE49-F238E27FC236}">
                <a16:creationId xmlns:a16="http://schemas.microsoft.com/office/drawing/2014/main" id="{0949CA07-EF80-ACAA-E1E2-5DD4728EA638}"/>
              </a:ext>
            </a:extLst>
          </p:cNvPr>
          <p:cNvSpPr txBox="1"/>
          <p:nvPr/>
        </p:nvSpPr>
        <p:spPr>
          <a:xfrm>
            <a:off x="405245" y="5382768"/>
            <a:ext cx="6073487" cy="369332"/>
          </a:xfrm>
          <a:prstGeom prst="rect">
            <a:avLst/>
          </a:prstGeom>
          <a:noFill/>
        </p:spPr>
        <p:txBody>
          <a:bodyPr wrap="square" rtlCol="0">
            <a:spAutoFit/>
          </a:bodyPr>
          <a:lstStyle/>
          <a:p>
            <a:r>
              <a:rPr lang="en-SG" dirty="0"/>
              <a:t>Model 3 is created with one less Dense layer.</a:t>
            </a:r>
          </a:p>
        </p:txBody>
      </p:sp>
    </p:spTree>
    <p:extLst>
      <p:ext uri="{BB962C8B-B14F-4D97-AF65-F5344CB8AC3E}">
        <p14:creationId xmlns:p14="http://schemas.microsoft.com/office/powerpoint/2010/main" val="2520223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15</a:t>
            </a:fld>
            <a:endParaRPr lang="en-US" dirty="0"/>
          </a:p>
        </p:txBody>
      </p:sp>
      <p:sp>
        <p:nvSpPr>
          <p:cNvPr id="2" name="TextBox 1">
            <a:extLst>
              <a:ext uri="{FF2B5EF4-FFF2-40B4-BE49-F238E27FC236}">
                <a16:creationId xmlns:a16="http://schemas.microsoft.com/office/drawing/2014/main" id="{25EABA35-7BA3-97DA-41D2-3CF7FD79B48D}"/>
              </a:ext>
            </a:extLst>
          </p:cNvPr>
          <p:cNvSpPr txBox="1"/>
          <p:nvPr/>
        </p:nvSpPr>
        <p:spPr>
          <a:xfrm>
            <a:off x="3693968" y="213211"/>
            <a:ext cx="5616286" cy="477054"/>
          </a:xfrm>
          <a:prstGeom prst="rect">
            <a:avLst/>
          </a:prstGeom>
          <a:noFill/>
        </p:spPr>
        <p:txBody>
          <a:bodyPr wrap="square" rtlCol="0">
            <a:spAutoFit/>
          </a:bodyPr>
          <a:lstStyle/>
          <a:p>
            <a:r>
              <a:rPr lang="en-SG" sz="2500" b="1" dirty="0"/>
              <a:t>Data Augmentation (128 by 128)</a:t>
            </a:r>
          </a:p>
        </p:txBody>
      </p:sp>
      <p:sp>
        <p:nvSpPr>
          <p:cNvPr id="3" name="TextBox 2">
            <a:extLst>
              <a:ext uri="{FF2B5EF4-FFF2-40B4-BE49-F238E27FC236}">
                <a16:creationId xmlns:a16="http://schemas.microsoft.com/office/drawing/2014/main" id="{0885B03A-20C0-0DD4-12CF-D9315EC390DB}"/>
              </a:ext>
            </a:extLst>
          </p:cNvPr>
          <p:cNvSpPr txBox="1"/>
          <p:nvPr/>
        </p:nvSpPr>
        <p:spPr>
          <a:xfrm>
            <a:off x="186662" y="4654398"/>
            <a:ext cx="7803573" cy="1246495"/>
          </a:xfrm>
          <a:prstGeom prst="rect">
            <a:avLst/>
          </a:prstGeom>
          <a:noFill/>
        </p:spPr>
        <p:txBody>
          <a:bodyPr wrap="square" rtlCol="0">
            <a:spAutoFit/>
          </a:bodyPr>
          <a:lstStyle/>
          <a:p>
            <a:r>
              <a:rPr lang="en-US" sz="1500" dirty="0"/>
              <a:t>- From the scores, I will choose Model 1 and Model 2 to further improve it due to its high test and validation accuracy scores. We will add horizontal Random Flip and assess it.</a:t>
            </a:r>
          </a:p>
          <a:p>
            <a:r>
              <a:rPr lang="en-US" sz="1500" dirty="0"/>
              <a:t>- Random Flip improved model 2 accuracy by only 1% and about a similar validation score however the training time has also increased by 2 minutes. Upon weighing the trade off between time and accuracy, we will not implement it.</a:t>
            </a:r>
            <a:endParaRPr lang="en-SG" sz="1500" dirty="0"/>
          </a:p>
        </p:txBody>
      </p:sp>
      <p:sp>
        <p:nvSpPr>
          <p:cNvPr id="20" name="TextBox 19">
            <a:extLst>
              <a:ext uri="{FF2B5EF4-FFF2-40B4-BE49-F238E27FC236}">
                <a16:creationId xmlns:a16="http://schemas.microsoft.com/office/drawing/2014/main" id="{C725887C-87B7-4AA0-1F5A-0468E204A464}"/>
              </a:ext>
            </a:extLst>
          </p:cNvPr>
          <p:cNvSpPr txBox="1"/>
          <p:nvPr/>
        </p:nvSpPr>
        <p:spPr>
          <a:xfrm>
            <a:off x="1756062" y="862510"/>
            <a:ext cx="2163041" cy="323165"/>
          </a:xfrm>
          <a:prstGeom prst="rect">
            <a:avLst/>
          </a:prstGeom>
          <a:noFill/>
        </p:spPr>
        <p:txBody>
          <a:bodyPr wrap="square" rtlCol="0">
            <a:spAutoFit/>
          </a:bodyPr>
          <a:lstStyle/>
          <a:p>
            <a:r>
              <a:rPr lang="en-SG" sz="1500" b="1" dirty="0"/>
              <a:t>Model 1 (Random Flip)</a:t>
            </a:r>
          </a:p>
        </p:txBody>
      </p:sp>
      <p:sp>
        <p:nvSpPr>
          <p:cNvPr id="21" name="TextBox 20">
            <a:extLst>
              <a:ext uri="{FF2B5EF4-FFF2-40B4-BE49-F238E27FC236}">
                <a16:creationId xmlns:a16="http://schemas.microsoft.com/office/drawing/2014/main" id="{600BF075-6A14-EB8B-4E03-223A8F7D5FAB}"/>
              </a:ext>
            </a:extLst>
          </p:cNvPr>
          <p:cNvSpPr txBox="1"/>
          <p:nvPr/>
        </p:nvSpPr>
        <p:spPr>
          <a:xfrm>
            <a:off x="7990235" y="814118"/>
            <a:ext cx="2163041" cy="323165"/>
          </a:xfrm>
          <a:prstGeom prst="rect">
            <a:avLst/>
          </a:prstGeom>
          <a:noFill/>
        </p:spPr>
        <p:txBody>
          <a:bodyPr wrap="square" rtlCol="0">
            <a:spAutoFit/>
          </a:bodyPr>
          <a:lstStyle/>
          <a:p>
            <a:r>
              <a:rPr lang="en-SG" sz="1500" b="1" dirty="0"/>
              <a:t>Model 2 (Random Flip)</a:t>
            </a:r>
          </a:p>
        </p:txBody>
      </p:sp>
      <p:pic>
        <p:nvPicPr>
          <p:cNvPr id="7" name="Picture 6">
            <a:extLst>
              <a:ext uri="{FF2B5EF4-FFF2-40B4-BE49-F238E27FC236}">
                <a16:creationId xmlns:a16="http://schemas.microsoft.com/office/drawing/2014/main" id="{8F332C54-C3D0-E467-4C70-CAEE06750D5C}"/>
              </a:ext>
            </a:extLst>
          </p:cNvPr>
          <p:cNvPicPr>
            <a:picLocks noChangeAspect="1"/>
          </p:cNvPicPr>
          <p:nvPr/>
        </p:nvPicPr>
        <p:blipFill>
          <a:blip r:embed="rId2"/>
          <a:stretch>
            <a:fillRect/>
          </a:stretch>
        </p:blipFill>
        <p:spPr>
          <a:xfrm>
            <a:off x="135082" y="1291425"/>
            <a:ext cx="5749636" cy="2283603"/>
          </a:xfrm>
          <a:prstGeom prst="rect">
            <a:avLst/>
          </a:prstGeom>
        </p:spPr>
      </p:pic>
      <p:pic>
        <p:nvPicPr>
          <p:cNvPr id="10" name="Picture 9">
            <a:extLst>
              <a:ext uri="{FF2B5EF4-FFF2-40B4-BE49-F238E27FC236}">
                <a16:creationId xmlns:a16="http://schemas.microsoft.com/office/drawing/2014/main" id="{16653074-B332-73C3-4D6E-7785A8169F08}"/>
              </a:ext>
            </a:extLst>
          </p:cNvPr>
          <p:cNvPicPr>
            <a:picLocks noChangeAspect="1"/>
          </p:cNvPicPr>
          <p:nvPr/>
        </p:nvPicPr>
        <p:blipFill>
          <a:blip r:embed="rId3"/>
          <a:stretch>
            <a:fillRect/>
          </a:stretch>
        </p:blipFill>
        <p:spPr>
          <a:xfrm>
            <a:off x="98714" y="3728947"/>
            <a:ext cx="5850082" cy="626645"/>
          </a:xfrm>
          <a:prstGeom prst="rect">
            <a:avLst/>
          </a:prstGeom>
        </p:spPr>
      </p:pic>
      <p:pic>
        <p:nvPicPr>
          <p:cNvPr id="12" name="Picture 11">
            <a:extLst>
              <a:ext uri="{FF2B5EF4-FFF2-40B4-BE49-F238E27FC236}">
                <a16:creationId xmlns:a16="http://schemas.microsoft.com/office/drawing/2014/main" id="{6F913580-0A4F-FD00-BF02-B4EF773C7B43}"/>
              </a:ext>
            </a:extLst>
          </p:cNvPr>
          <p:cNvPicPr>
            <a:picLocks noChangeAspect="1"/>
          </p:cNvPicPr>
          <p:nvPr/>
        </p:nvPicPr>
        <p:blipFill>
          <a:blip r:embed="rId4"/>
          <a:stretch>
            <a:fillRect/>
          </a:stretch>
        </p:blipFill>
        <p:spPr>
          <a:xfrm>
            <a:off x="6149688" y="1261135"/>
            <a:ext cx="5763588" cy="2406855"/>
          </a:xfrm>
          <a:prstGeom prst="rect">
            <a:avLst/>
          </a:prstGeom>
        </p:spPr>
      </p:pic>
      <p:pic>
        <p:nvPicPr>
          <p:cNvPr id="14" name="Picture 13">
            <a:extLst>
              <a:ext uri="{FF2B5EF4-FFF2-40B4-BE49-F238E27FC236}">
                <a16:creationId xmlns:a16="http://schemas.microsoft.com/office/drawing/2014/main" id="{4FC2EE7A-31B4-CCA2-8C57-90C0B180376F}"/>
              </a:ext>
            </a:extLst>
          </p:cNvPr>
          <p:cNvPicPr>
            <a:picLocks noChangeAspect="1"/>
          </p:cNvPicPr>
          <p:nvPr/>
        </p:nvPicPr>
        <p:blipFill>
          <a:blip r:embed="rId5"/>
          <a:stretch>
            <a:fillRect/>
          </a:stretch>
        </p:blipFill>
        <p:spPr>
          <a:xfrm>
            <a:off x="6243205" y="3797037"/>
            <a:ext cx="5670071" cy="502226"/>
          </a:xfrm>
          <a:prstGeom prst="rect">
            <a:avLst/>
          </a:prstGeom>
        </p:spPr>
      </p:pic>
    </p:spTree>
    <p:extLst>
      <p:ext uri="{BB962C8B-B14F-4D97-AF65-F5344CB8AC3E}">
        <p14:creationId xmlns:p14="http://schemas.microsoft.com/office/powerpoint/2010/main" val="2564507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16</a:t>
            </a:fld>
            <a:endParaRPr lang="en-US" dirty="0"/>
          </a:p>
        </p:txBody>
      </p:sp>
      <p:sp>
        <p:nvSpPr>
          <p:cNvPr id="2" name="TextBox 1">
            <a:extLst>
              <a:ext uri="{FF2B5EF4-FFF2-40B4-BE49-F238E27FC236}">
                <a16:creationId xmlns:a16="http://schemas.microsoft.com/office/drawing/2014/main" id="{25EABA35-7BA3-97DA-41D2-3CF7FD79B48D}"/>
              </a:ext>
            </a:extLst>
          </p:cNvPr>
          <p:cNvSpPr txBox="1"/>
          <p:nvPr/>
        </p:nvSpPr>
        <p:spPr>
          <a:xfrm>
            <a:off x="4535632" y="176843"/>
            <a:ext cx="3948545" cy="477054"/>
          </a:xfrm>
          <a:prstGeom prst="rect">
            <a:avLst/>
          </a:prstGeom>
          <a:noFill/>
        </p:spPr>
        <p:txBody>
          <a:bodyPr wrap="square" rtlCol="0">
            <a:spAutoFit/>
          </a:bodyPr>
          <a:lstStyle/>
          <a:p>
            <a:r>
              <a:rPr lang="en-SG" sz="2500" b="1" dirty="0"/>
              <a:t>Model Improvement</a:t>
            </a:r>
          </a:p>
        </p:txBody>
      </p:sp>
      <p:sp>
        <p:nvSpPr>
          <p:cNvPr id="8" name="TextBox 7">
            <a:extLst>
              <a:ext uri="{FF2B5EF4-FFF2-40B4-BE49-F238E27FC236}">
                <a16:creationId xmlns:a16="http://schemas.microsoft.com/office/drawing/2014/main" id="{8C450FDB-2F65-8E43-8386-DBAFF395746B}"/>
              </a:ext>
            </a:extLst>
          </p:cNvPr>
          <p:cNvSpPr txBox="1"/>
          <p:nvPr/>
        </p:nvSpPr>
        <p:spPr>
          <a:xfrm>
            <a:off x="1532660" y="547172"/>
            <a:ext cx="8182840" cy="1323439"/>
          </a:xfrm>
          <a:prstGeom prst="rect">
            <a:avLst/>
          </a:prstGeom>
          <a:noFill/>
        </p:spPr>
        <p:txBody>
          <a:bodyPr wrap="square" rtlCol="0">
            <a:spAutoFit/>
          </a:bodyPr>
          <a:lstStyle/>
          <a:p>
            <a:r>
              <a:rPr lang="en-SG" sz="1600" dirty="0"/>
              <a:t>We will further improve Model 2 as it has the higher test and validation accuracy than model 1</a:t>
            </a:r>
          </a:p>
          <a:p>
            <a:pPr marL="342900" indent="-342900">
              <a:buAutoNum type="arabicPeriod"/>
            </a:pPr>
            <a:r>
              <a:rPr lang="en-SG" sz="1600" dirty="0"/>
              <a:t>Compare Activation Function</a:t>
            </a:r>
          </a:p>
          <a:p>
            <a:pPr marL="342900" indent="-342900">
              <a:buAutoNum type="arabicPeriod"/>
            </a:pPr>
            <a:r>
              <a:rPr lang="en-SG" sz="1600" dirty="0"/>
              <a:t>Tuning Hyper-parameter</a:t>
            </a:r>
          </a:p>
          <a:p>
            <a:pPr marL="342900" indent="-342900">
              <a:buAutoNum type="arabicPeriod"/>
            </a:pPr>
            <a:r>
              <a:rPr lang="en-SG" sz="1600" dirty="0"/>
              <a:t>Schedule Learning Rate</a:t>
            </a:r>
          </a:p>
        </p:txBody>
      </p:sp>
      <p:pic>
        <p:nvPicPr>
          <p:cNvPr id="9" name="Picture 8">
            <a:extLst>
              <a:ext uri="{FF2B5EF4-FFF2-40B4-BE49-F238E27FC236}">
                <a16:creationId xmlns:a16="http://schemas.microsoft.com/office/drawing/2014/main" id="{6A8129F8-AFAD-06D8-7FA4-598380C870EF}"/>
              </a:ext>
            </a:extLst>
          </p:cNvPr>
          <p:cNvPicPr>
            <a:picLocks noChangeAspect="1"/>
          </p:cNvPicPr>
          <p:nvPr/>
        </p:nvPicPr>
        <p:blipFill>
          <a:blip r:embed="rId2"/>
          <a:stretch>
            <a:fillRect/>
          </a:stretch>
        </p:blipFill>
        <p:spPr>
          <a:xfrm>
            <a:off x="6399071" y="1670717"/>
            <a:ext cx="3630267" cy="2915458"/>
          </a:xfrm>
          <a:prstGeom prst="rect">
            <a:avLst/>
          </a:prstGeom>
        </p:spPr>
      </p:pic>
      <p:pic>
        <p:nvPicPr>
          <p:cNvPr id="12" name="Picture 11">
            <a:extLst>
              <a:ext uri="{FF2B5EF4-FFF2-40B4-BE49-F238E27FC236}">
                <a16:creationId xmlns:a16="http://schemas.microsoft.com/office/drawing/2014/main" id="{FEC9D3CD-A6C6-251A-CAED-AB8E16C76234}"/>
              </a:ext>
            </a:extLst>
          </p:cNvPr>
          <p:cNvPicPr>
            <a:picLocks noChangeAspect="1"/>
          </p:cNvPicPr>
          <p:nvPr/>
        </p:nvPicPr>
        <p:blipFill>
          <a:blip r:embed="rId3"/>
          <a:stretch>
            <a:fillRect/>
          </a:stretch>
        </p:blipFill>
        <p:spPr>
          <a:xfrm>
            <a:off x="6549441" y="4698369"/>
            <a:ext cx="4922693" cy="1128117"/>
          </a:xfrm>
          <a:prstGeom prst="rect">
            <a:avLst/>
          </a:prstGeom>
        </p:spPr>
      </p:pic>
      <p:pic>
        <p:nvPicPr>
          <p:cNvPr id="16" name="Picture 15">
            <a:extLst>
              <a:ext uri="{FF2B5EF4-FFF2-40B4-BE49-F238E27FC236}">
                <a16:creationId xmlns:a16="http://schemas.microsoft.com/office/drawing/2014/main" id="{3C51B713-5689-CFE8-DA68-19B3788FC15B}"/>
              </a:ext>
            </a:extLst>
          </p:cNvPr>
          <p:cNvPicPr>
            <a:picLocks noChangeAspect="1"/>
          </p:cNvPicPr>
          <p:nvPr/>
        </p:nvPicPr>
        <p:blipFill>
          <a:blip r:embed="rId4"/>
          <a:stretch>
            <a:fillRect/>
          </a:stretch>
        </p:blipFill>
        <p:spPr>
          <a:xfrm>
            <a:off x="6626498" y="6016613"/>
            <a:ext cx="2275185" cy="232575"/>
          </a:xfrm>
          <a:prstGeom prst="rect">
            <a:avLst/>
          </a:prstGeom>
        </p:spPr>
      </p:pic>
      <p:pic>
        <p:nvPicPr>
          <p:cNvPr id="19" name="Picture 18">
            <a:extLst>
              <a:ext uri="{FF2B5EF4-FFF2-40B4-BE49-F238E27FC236}">
                <a16:creationId xmlns:a16="http://schemas.microsoft.com/office/drawing/2014/main" id="{69006EE6-CD6F-C741-07EE-310E25FC69E4}"/>
              </a:ext>
            </a:extLst>
          </p:cNvPr>
          <p:cNvPicPr>
            <a:picLocks noChangeAspect="1"/>
          </p:cNvPicPr>
          <p:nvPr/>
        </p:nvPicPr>
        <p:blipFill>
          <a:blip r:embed="rId5"/>
          <a:stretch>
            <a:fillRect/>
          </a:stretch>
        </p:blipFill>
        <p:spPr>
          <a:xfrm>
            <a:off x="252218" y="2153157"/>
            <a:ext cx="5775864" cy="4096031"/>
          </a:xfrm>
          <a:prstGeom prst="rect">
            <a:avLst/>
          </a:prstGeom>
        </p:spPr>
      </p:pic>
    </p:spTree>
    <p:extLst>
      <p:ext uri="{BB962C8B-B14F-4D97-AF65-F5344CB8AC3E}">
        <p14:creationId xmlns:p14="http://schemas.microsoft.com/office/powerpoint/2010/main" val="1418290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17</a:t>
            </a:fld>
            <a:endParaRPr lang="en-US" dirty="0"/>
          </a:p>
        </p:txBody>
      </p:sp>
      <p:sp>
        <p:nvSpPr>
          <p:cNvPr id="2" name="TextBox 1">
            <a:extLst>
              <a:ext uri="{FF2B5EF4-FFF2-40B4-BE49-F238E27FC236}">
                <a16:creationId xmlns:a16="http://schemas.microsoft.com/office/drawing/2014/main" id="{25EABA35-7BA3-97DA-41D2-3CF7FD79B48D}"/>
              </a:ext>
            </a:extLst>
          </p:cNvPr>
          <p:cNvSpPr txBox="1"/>
          <p:nvPr/>
        </p:nvSpPr>
        <p:spPr>
          <a:xfrm>
            <a:off x="4488872" y="172959"/>
            <a:ext cx="3610841" cy="477054"/>
          </a:xfrm>
          <a:prstGeom prst="rect">
            <a:avLst/>
          </a:prstGeom>
          <a:noFill/>
        </p:spPr>
        <p:txBody>
          <a:bodyPr wrap="square" rtlCol="0">
            <a:spAutoFit/>
          </a:bodyPr>
          <a:lstStyle/>
          <a:p>
            <a:r>
              <a:rPr lang="en-SG" sz="2500" b="1" dirty="0"/>
              <a:t>Final 128 by 128 Model</a:t>
            </a:r>
          </a:p>
        </p:txBody>
      </p:sp>
      <p:sp>
        <p:nvSpPr>
          <p:cNvPr id="17" name="TextBox 16">
            <a:extLst>
              <a:ext uri="{FF2B5EF4-FFF2-40B4-BE49-F238E27FC236}">
                <a16:creationId xmlns:a16="http://schemas.microsoft.com/office/drawing/2014/main" id="{82A9C795-3C55-35F0-C617-F1AC28E0BD5F}"/>
              </a:ext>
            </a:extLst>
          </p:cNvPr>
          <p:cNvSpPr txBox="1"/>
          <p:nvPr/>
        </p:nvSpPr>
        <p:spPr>
          <a:xfrm>
            <a:off x="9372573" y="2242179"/>
            <a:ext cx="2556164" cy="1938992"/>
          </a:xfrm>
          <a:prstGeom prst="rect">
            <a:avLst/>
          </a:prstGeom>
          <a:noFill/>
        </p:spPr>
        <p:txBody>
          <a:bodyPr wrap="square" rtlCol="0">
            <a:spAutoFit/>
          </a:bodyPr>
          <a:lstStyle/>
          <a:p>
            <a:r>
              <a:rPr lang="en-SG" sz="1500" dirty="0"/>
              <a:t>Before model improvement</a:t>
            </a:r>
          </a:p>
          <a:p>
            <a:r>
              <a:rPr lang="en-SG" sz="1500" dirty="0"/>
              <a:t>Test Accuracy: 90.47%</a:t>
            </a:r>
          </a:p>
          <a:p>
            <a:r>
              <a:rPr lang="en-SG" sz="1500" dirty="0"/>
              <a:t>Validation Accuracy: 89.77%</a:t>
            </a:r>
          </a:p>
          <a:p>
            <a:endParaRPr lang="en-SG" sz="1500" dirty="0"/>
          </a:p>
          <a:p>
            <a:r>
              <a:rPr lang="en-SG" sz="1500" dirty="0"/>
              <a:t>After model improvement, </a:t>
            </a:r>
          </a:p>
          <a:p>
            <a:r>
              <a:rPr lang="en-SG" sz="1500" dirty="0"/>
              <a:t>Final 128 by 128 model:</a:t>
            </a:r>
            <a:br>
              <a:rPr lang="en-SG" sz="1500" dirty="0"/>
            </a:br>
            <a:r>
              <a:rPr lang="en-SG" sz="1500" dirty="0"/>
              <a:t>Test Accuracy: 92.8%</a:t>
            </a:r>
          </a:p>
          <a:p>
            <a:r>
              <a:rPr lang="en-SG" sz="1500" dirty="0"/>
              <a:t>Validation Accuracy: 92.80%</a:t>
            </a:r>
          </a:p>
        </p:txBody>
      </p:sp>
      <p:pic>
        <p:nvPicPr>
          <p:cNvPr id="5" name="Picture 4">
            <a:extLst>
              <a:ext uri="{FF2B5EF4-FFF2-40B4-BE49-F238E27FC236}">
                <a16:creationId xmlns:a16="http://schemas.microsoft.com/office/drawing/2014/main" id="{151C9EDF-A77B-5EB9-025B-FF572961E6B7}"/>
              </a:ext>
            </a:extLst>
          </p:cNvPr>
          <p:cNvPicPr>
            <a:picLocks noChangeAspect="1"/>
          </p:cNvPicPr>
          <p:nvPr/>
        </p:nvPicPr>
        <p:blipFill>
          <a:blip r:embed="rId2"/>
          <a:stretch>
            <a:fillRect/>
          </a:stretch>
        </p:blipFill>
        <p:spPr>
          <a:xfrm>
            <a:off x="210889" y="833419"/>
            <a:ext cx="5353443" cy="4413989"/>
          </a:xfrm>
          <a:prstGeom prst="rect">
            <a:avLst/>
          </a:prstGeom>
        </p:spPr>
      </p:pic>
      <p:pic>
        <p:nvPicPr>
          <p:cNvPr id="8" name="Picture 7">
            <a:extLst>
              <a:ext uri="{FF2B5EF4-FFF2-40B4-BE49-F238E27FC236}">
                <a16:creationId xmlns:a16="http://schemas.microsoft.com/office/drawing/2014/main" id="{EC485574-834D-3B01-B7C1-E7E02A31FF2D}"/>
              </a:ext>
            </a:extLst>
          </p:cNvPr>
          <p:cNvPicPr>
            <a:picLocks noChangeAspect="1"/>
          </p:cNvPicPr>
          <p:nvPr/>
        </p:nvPicPr>
        <p:blipFill>
          <a:blip r:embed="rId3"/>
          <a:stretch>
            <a:fillRect/>
          </a:stretch>
        </p:blipFill>
        <p:spPr>
          <a:xfrm>
            <a:off x="210889" y="5828432"/>
            <a:ext cx="8946607" cy="655086"/>
          </a:xfrm>
          <a:prstGeom prst="rect">
            <a:avLst/>
          </a:prstGeom>
        </p:spPr>
      </p:pic>
      <p:pic>
        <p:nvPicPr>
          <p:cNvPr id="11" name="Picture 10">
            <a:extLst>
              <a:ext uri="{FF2B5EF4-FFF2-40B4-BE49-F238E27FC236}">
                <a16:creationId xmlns:a16="http://schemas.microsoft.com/office/drawing/2014/main" id="{7F0064A2-8DF0-0F55-AFBC-4A24179340DE}"/>
              </a:ext>
            </a:extLst>
          </p:cNvPr>
          <p:cNvPicPr>
            <a:picLocks noChangeAspect="1"/>
          </p:cNvPicPr>
          <p:nvPr/>
        </p:nvPicPr>
        <p:blipFill>
          <a:blip r:embed="rId4"/>
          <a:stretch>
            <a:fillRect/>
          </a:stretch>
        </p:blipFill>
        <p:spPr>
          <a:xfrm>
            <a:off x="5714976" y="760872"/>
            <a:ext cx="3506956" cy="2598141"/>
          </a:xfrm>
          <a:prstGeom prst="rect">
            <a:avLst/>
          </a:prstGeom>
        </p:spPr>
      </p:pic>
      <p:pic>
        <p:nvPicPr>
          <p:cNvPr id="14" name="Picture 13">
            <a:extLst>
              <a:ext uri="{FF2B5EF4-FFF2-40B4-BE49-F238E27FC236}">
                <a16:creationId xmlns:a16="http://schemas.microsoft.com/office/drawing/2014/main" id="{82B67390-3C68-B642-53D1-1C50A0465E87}"/>
              </a:ext>
            </a:extLst>
          </p:cNvPr>
          <p:cNvPicPr>
            <a:picLocks noChangeAspect="1"/>
          </p:cNvPicPr>
          <p:nvPr/>
        </p:nvPicPr>
        <p:blipFill>
          <a:blip r:embed="rId5"/>
          <a:stretch>
            <a:fillRect/>
          </a:stretch>
        </p:blipFill>
        <p:spPr>
          <a:xfrm>
            <a:off x="5714975" y="3429000"/>
            <a:ext cx="3506955" cy="2264086"/>
          </a:xfrm>
          <a:prstGeom prst="rect">
            <a:avLst/>
          </a:prstGeom>
        </p:spPr>
      </p:pic>
    </p:spTree>
    <p:extLst>
      <p:ext uri="{BB962C8B-B14F-4D97-AF65-F5344CB8AC3E}">
        <p14:creationId xmlns:p14="http://schemas.microsoft.com/office/powerpoint/2010/main" val="3386946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18</a:t>
            </a:fld>
            <a:endParaRPr lang="en-US" dirty="0"/>
          </a:p>
        </p:txBody>
      </p:sp>
      <p:sp>
        <p:nvSpPr>
          <p:cNvPr id="2" name="TextBox 1">
            <a:extLst>
              <a:ext uri="{FF2B5EF4-FFF2-40B4-BE49-F238E27FC236}">
                <a16:creationId xmlns:a16="http://schemas.microsoft.com/office/drawing/2014/main" id="{B14A4A82-17A0-421A-27D3-5CF3AC5DBB06}"/>
              </a:ext>
            </a:extLst>
          </p:cNvPr>
          <p:cNvSpPr txBox="1"/>
          <p:nvPr/>
        </p:nvSpPr>
        <p:spPr>
          <a:xfrm>
            <a:off x="4759038" y="254578"/>
            <a:ext cx="2504208" cy="477054"/>
          </a:xfrm>
          <a:prstGeom prst="rect">
            <a:avLst/>
          </a:prstGeom>
          <a:noFill/>
        </p:spPr>
        <p:txBody>
          <a:bodyPr wrap="square" rtlCol="0">
            <a:spAutoFit/>
          </a:bodyPr>
          <a:lstStyle/>
          <a:p>
            <a:r>
              <a:rPr lang="en-SG" sz="2500" b="1" dirty="0"/>
              <a:t>Conclusion</a:t>
            </a:r>
          </a:p>
        </p:txBody>
      </p:sp>
      <p:sp>
        <p:nvSpPr>
          <p:cNvPr id="5" name="TextBox 4">
            <a:extLst>
              <a:ext uri="{FF2B5EF4-FFF2-40B4-BE49-F238E27FC236}">
                <a16:creationId xmlns:a16="http://schemas.microsoft.com/office/drawing/2014/main" id="{1A1E459E-F5DF-12C3-3866-683441AC84A3}"/>
              </a:ext>
            </a:extLst>
          </p:cNvPr>
          <p:cNvSpPr txBox="1"/>
          <p:nvPr/>
        </p:nvSpPr>
        <p:spPr>
          <a:xfrm>
            <a:off x="1189732" y="1218674"/>
            <a:ext cx="3932985" cy="1815882"/>
          </a:xfrm>
          <a:prstGeom prst="rect">
            <a:avLst/>
          </a:prstGeom>
          <a:noFill/>
        </p:spPr>
        <p:txBody>
          <a:bodyPr wrap="square" rtlCol="0">
            <a:spAutoFit/>
          </a:bodyPr>
          <a:lstStyle/>
          <a:p>
            <a:r>
              <a:rPr lang="en-SG" sz="1600" dirty="0"/>
              <a:t>Final 31 by 31 model:</a:t>
            </a:r>
            <a:br>
              <a:rPr lang="en-SG" sz="1600" dirty="0"/>
            </a:br>
            <a:r>
              <a:rPr lang="en-SG" sz="1600" dirty="0"/>
              <a:t>Test Accuracy: 95.57%</a:t>
            </a:r>
          </a:p>
          <a:p>
            <a:r>
              <a:rPr lang="en-SG" sz="1600" dirty="0"/>
              <a:t>Validation Accuracy: 95.30%</a:t>
            </a:r>
          </a:p>
          <a:p>
            <a:endParaRPr lang="en-SG" sz="1600" dirty="0"/>
          </a:p>
          <a:p>
            <a:r>
              <a:rPr lang="en-SG" sz="1600" dirty="0"/>
              <a:t>Final 128 by 128 model:</a:t>
            </a:r>
            <a:br>
              <a:rPr lang="en-SG" sz="1600" dirty="0"/>
            </a:br>
            <a:r>
              <a:rPr lang="en-SG" sz="1600" dirty="0"/>
              <a:t>Test Accuracy: 92.8%</a:t>
            </a:r>
          </a:p>
          <a:p>
            <a:r>
              <a:rPr lang="en-SG" sz="1600" dirty="0"/>
              <a:t>Validation Accuracy: 92.80%</a:t>
            </a:r>
          </a:p>
        </p:txBody>
      </p:sp>
      <p:sp>
        <p:nvSpPr>
          <p:cNvPr id="7" name="TextBox 6">
            <a:extLst>
              <a:ext uri="{FF2B5EF4-FFF2-40B4-BE49-F238E27FC236}">
                <a16:creationId xmlns:a16="http://schemas.microsoft.com/office/drawing/2014/main" id="{9009D59F-AB98-0E17-34A7-BD2A1180C3E3}"/>
              </a:ext>
            </a:extLst>
          </p:cNvPr>
          <p:cNvSpPr txBox="1"/>
          <p:nvPr/>
        </p:nvSpPr>
        <p:spPr>
          <a:xfrm>
            <a:off x="1137791" y="3329760"/>
            <a:ext cx="7834772" cy="2062103"/>
          </a:xfrm>
          <a:prstGeom prst="rect">
            <a:avLst/>
          </a:prstGeom>
          <a:noFill/>
        </p:spPr>
        <p:txBody>
          <a:bodyPr wrap="square" rtlCol="0">
            <a:spAutoFit/>
          </a:bodyPr>
          <a:lstStyle/>
          <a:p>
            <a:r>
              <a:rPr lang="en-SG" sz="1600" dirty="0"/>
              <a:t>The 31 by 31 model is achieving a better test and validation accuracy than 128 by 128 model. This can be due to smaller images containing more sufficient information whereas the larger image might introduce more complexity which makes it harder for the model to capture the patterns.</a:t>
            </a:r>
          </a:p>
          <a:p>
            <a:endParaRPr lang="en-SG" sz="1600" dirty="0"/>
          </a:p>
          <a:p>
            <a:r>
              <a:rPr lang="en-SG" sz="1600" dirty="0"/>
              <a:t>All in all, this assignment has allowed me to learn more in depth about image classification using CNN and how image classification is important in real world applications.</a:t>
            </a:r>
          </a:p>
        </p:txBody>
      </p:sp>
    </p:spTree>
    <p:extLst>
      <p:ext uri="{BB962C8B-B14F-4D97-AF65-F5344CB8AC3E}">
        <p14:creationId xmlns:p14="http://schemas.microsoft.com/office/powerpoint/2010/main" val="1001950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2</a:t>
            </a:fld>
            <a:endParaRPr lang="en-US" dirty="0"/>
          </a:p>
        </p:txBody>
      </p:sp>
      <p:sp>
        <p:nvSpPr>
          <p:cNvPr id="2" name="TextBox 1">
            <a:extLst>
              <a:ext uri="{FF2B5EF4-FFF2-40B4-BE49-F238E27FC236}">
                <a16:creationId xmlns:a16="http://schemas.microsoft.com/office/drawing/2014/main" id="{7C1B34FF-B8F9-E071-9B45-128C114DDA26}"/>
              </a:ext>
            </a:extLst>
          </p:cNvPr>
          <p:cNvSpPr txBox="1"/>
          <p:nvPr/>
        </p:nvSpPr>
        <p:spPr>
          <a:xfrm>
            <a:off x="789562" y="284885"/>
            <a:ext cx="2763982" cy="369332"/>
          </a:xfrm>
          <a:prstGeom prst="rect">
            <a:avLst/>
          </a:prstGeom>
          <a:noFill/>
        </p:spPr>
        <p:txBody>
          <a:bodyPr wrap="square" rtlCol="0">
            <a:spAutoFit/>
          </a:bodyPr>
          <a:lstStyle/>
          <a:p>
            <a:r>
              <a:rPr lang="en-SG" b="1" u="sng" dirty="0"/>
              <a:t>Loading of Dataset</a:t>
            </a:r>
          </a:p>
        </p:txBody>
      </p:sp>
      <p:pic>
        <p:nvPicPr>
          <p:cNvPr id="4" name="Picture 3">
            <a:extLst>
              <a:ext uri="{FF2B5EF4-FFF2-40B4-BE49-F238E27FC236}">
                <a16:creationId xmlns:a16="http://schemas.microsoft.com/office/drawing/2014/main" id="{CF34B7CA-A1C2-8F34-9B19-AB9A11177B66}"/>
              </a:ext>
            </a:extLst>
          </p:cNvPr>
          <p:cNvPicPr>
            <a:picLocks noChangeAspect="1"/>
          </p:cNvPicPr>
          <p:nvPr/>
        </p:nvPicPr>
        <p:blipFill>
          <a:blip r:embed="rId2"/>
          <a:stretch>
            <a:fillRect/>
          </a:stretch>
        </p:blipFill>
        <p:spPr>
          <a:xfrm>
            <a:off x="869293" y="688420"/>
            <a:ext cx="7775378" cy="1482201"/>
          </a:xfrm>
          <a:prstGeom prst="rect">
            <a:avLst/>
          </a:prstGeom>
        </p:spPr>
      </p:pic>
      <p:pic>
        <p:nvPicPr>
          <p:cNvPr id="15" name="Picture 14">
            <a:extLst>
              <a:ext uri="{FF2B5EF4-FFF2-40B4-BE49-F238E27FC236}">
                <a16:creationId xmlns:a16="http://schemas.microsoft.com/office/drawing/2014/main" id="{49240355-EB12-02FD-B119-E0940A22E037}"/>
              </a:ext>
            </a:extLst>
          </p:cNvPr>
          <p:cNvPicPr>
            <a:picLocks noChangeAspect="1"/>
          </p:cNvPicPr>
          <p:nvPr/>
        </p:nvPicPr>
        <p:blipFill>
          <a:blip r:embed="rId3"/>
          <a:stretch>
            <a:fillRect/>
          </a:stretch>
        </p:blipFill>
        <p:spPr>
          <a:xfrm>
            <a:off x="5385897" y="5357866"/>
            <a:ext cx="2219341" cy="1219209"/>
          </a:xfrm>
          <a:prstGeom prst="rect">
            <a:avLst/>
          </a:prstGeom>
        </p:spPr>
      </p:pic>
      <p:pic>
        <p:nvPicPr>
          <p:cNvPr id="17" name="Picture 16">
            <a:extLst>
              <a:ext uri="{FF2B5EF4-FFF2-40B4-BE49-F238E27FC236}">
                <a16:creationId xmlns:a16="http://schemas.microsoft.com/office/drawing/2014/main" id="{F5EE6F63-5FB0-0689-BC74-206152E095B0}"/>
              </a:ext>
            </a:extLst>
          </p:cNvPr>
          <p:cNvPicPr>
            <a:picLocks noChangeAspect="1"/>
          </p:cNvPicPr>
          <p:nvPr/>
        </p:nvPicPr>
        <p:blipFill>
          <a:blip r:embed="rId4"/>
          <a:stretch>
            <a:fillRect/>
          </a:stretch>
        </p:blipFill>
        <p:spPr>
          <a:xfrm>
            <a:off x="753194" y="4928447"/>
            <a:ext cx="4210081" cy="1714513"/>
          </a:xfrm>
          <a:prstGeom prst="rect">
            <a:avLst/>
          </a:prstGeom>
        </p:spPr>
      </p:pic>
      <p:pic>
        <p:nvPicPr>
          <p:cNvPr id="23" name="Picture 22">
            <a:extLst>
              <a:ext uri="{FF2B5EF4-FFF2-40B4-BE49-F238E27FC236}">
                <a16:creationId xmlns:a16="http://schemas.microsoft.com/office/drawing/2014/main" id="{C8D97E2B-B801-4368-5D1A-5930FB016AC1}"/>
              </a:ext>
            </a:extLst>
          </p:cNvPr>
          <p:cNvPicPr>
            <a:picLocks noChangeAspect="1"/>
          </p:cNvPicPr>
          <p:nvPr/>
        </p:nvPicPr>
        <p:blipFill>
          <a:blip r:embed="rId5"/>
          <a:stretch>
            <a:fillRect/>
          </a:stretch>
        </p:blipFill>
        <p:spPr>
          <a:xfrm>
            <a:off x="855748" y="2618992"/>
            <a:ext cx="2895621" cy="1781188"/>
          </a:xfrm>
          <a:prstGeom prst="rect">
            <a:avLst/>
          </a:prstGeom>
        </p:spPr>
      </p:pic>
      <p:sp>
        <p:nvSpPr>
          <p:cNvPr id="24" name="TextBox 23">
            <a:extLst>
              <a:ext uri="{FF2B5EF4-FFF2-40B4-BE49-F238E27FC236}">
                <a16:creationId xmlns:a16="http://schemas.microsoft.com/office/drawing/2014/main" id="{F6625D75-25FA-2B64-19D2-8871A052CE9F}"/>
              </a:ext>
            </a:extLst>
          </p:cNvPr>
          <p:cNvSpPr txBox="1"/>
          <p:nvPr/>
        </p:nvSpPr>
        <p:spPr>
          <a:xfrm>
            <a:off x="3932237" y="132327"/>
            <a:ext cx="4573811" cy="477054"/>
          </a:xfrm>
          <a:prstGeom prst="rect">
            <a:avLst/>
          </a:prstGeom>
          <a:noFill/>
        </p:spPr>
        <p:txBody>
          <a:bodyPr wrap="square" rtlCol="0">
            <a:spAutoFit/>
          </a:bodyPr>
          <a:lstStyle/>
          <a:p>
            <a:r>
              <a:rPr lang="en-SG" sz="2500" b="1" dirty="0"/>
              <a:t>Data Preparation (31 by 31)</a:t>
            </a:r>
          </a:p>
        </p:txBody>
      </p:sp>
      <p:sp>
        <p:nvSpPr>
          <p:cNvPr id="25" name="TextBox 24">
            <a:extLst>
              <a:ext uri="{FF2B5EF4-FFF2-40B4-BE49-F238E27FC236}">
                <a16:creationId xmlns:a16="http://schemas.microsoft.com/office/drawing/2014/main" id="{F8AD276C-C5D6-2AA4-2099-CC137668E598}"/>
              </a:ext>
            </a:extLst>
          </p:cNvPr>
          <p:cNvSpPr txBox="1"/>
          <p:nvPr/>
        </p:nvSpPr>
        <p:spPr>
          <a:xfrm>
            <a:off x="827730" y="2249660"/>
            <a:ext cx="2763982" cy="369332"/>
          </a:xfrm>
          <a:prstGeom prst="rect">
            <a:avLst/>
          </a:prstGeom>
          <a:noFill/>
        </p:spPr>
        <p:txBody>
          <a:bodyPr wrap="square" rtlCol="0">
            <a:spAutoFit/>
          </a:bodyPr>
          <a:lstStyle/>
          <a:p>
            <a:r>
              <a:rPr lang="en-SG" b="1" u="sng" dirty="0"/>
              <a:t>Data Preparation</a:t>
            </a:r>
          </a:p>
        </p:txBody>
      </p:sp>
      <p:pic>
        <p:nvPicPr>
          <p:cNvPr id="27" name="Picture 26">
            <a:extLst>
              <a:ext uri="{FF2B5EF4-FFF2-40B4-BE49-F238E27FC236}">
                <a16:creationId xmlns:a16="http://schemas.microsoft.com/office/drawing/2014/main" id="{C13B2986-3563-1AD4-9620-2A880CAE4292}"/>
              </a:ext>
            </a:extLst>
          </p:cNvPr>
          <p:cNvPicPr>
            <a:picLocks noChangeAspect="1"/>
          </p:cNvPicPr>
          <p:nvPr/>
        </p:nvPicPr>
        <p:blipFill>
          <a:blip r:embed="rId6"/>
          <a:stretch>
            <a:fillRect/>
          </a:stretch>
        </p:blipFill>
        <p:spPr>
          <a:xfrm>
            <a:off x="3932237" y="2618992"/>
            <a:ext cx="2757320" cy="1781188"/>
          </a:xfrm>
          <a:prstGeom prst="rect">
            <a:avLst/>
          </a:prstGeom>
        </p:spPr>
      </p:pic>
      <p:pic>
        <p:nvPicPr>
          <p:cNvPr id="29" name="Picture 28">
            <a:extLst>
              <a:ext uri="{FF2B5EF4-FFF2-40B4-BE49-F238E27FC236}">
                <a16:creationId xmlns:a16="http://schemas.microsoft.com/office/drawing/2014/main" id="{D7C399E6-005D-D940-6082-C2210E2CFBAA}"/>
              </a:ext>
            </a:extLst>
          </p:cNvPr>
          <p:cNvPicPr>
            <a:picLocks noChangeAspect="1"/>
          </p:cNvPicPr>
          <p:nvPr/>
        </p:nvPicPr>
        <p:blipFill>
          <a:blip r:embed="rId7"/>
          <a:stretch>
            <a:fillRect/>
          </a:stretch>
        </p:blipFill>
        <p:spPr>
          <a:xfrm>
            <a:off x="6870426" y="2618991"/>
            <a:ext cx="2594874" cy="1726589"/>
          </a:xfrm>
          <a:prstGeom prst="rect">
            <a:avLst/>
          </a:prstGeom>
        </p:spPr>
      </p:pic>
      <p:sp>
        <p:nvSpPr>
          <p:cNvPr id="30" name="TextBox 29">
            <a:extLst>
              <a:ext uri="{FF2B5EF4-FFF2-40B4-BE49-F238E27FC236}">
                <a16:creationId xmlns:a16="http://schemas.microsoft.com/office/drawing/2014/main" id="{090F4555-ADF6-AF33-13D5-7101DF2704DF}"/>
              </a:ext>
            </a:extLst>
          </p:cNvPr>
          <p:cNvSpPr txBox="1"/>
          <p:nvPr/>
        </p:nvSpPr>
        <p:spPr>
          <a:xfrm>
            <a:off x="753194" y="4503585"/>
            <a:ext cx="2763982" cy="369332"/>
          </a:xfrm>
          <a:prstGeom prst="rect">
            <a:avLst/>
          </a:prstGeom>
          <a:noFill/>
        </p:spPr>
        <p:txBody>
          <a:bodyPr wrap="square" rtlCol="0">
            <a:spAutoFit/>
          </a:bodyPr>
          <a:lstStyle/>
          <a:p>
            <a:r>
              <a:rPr lang="en-SG" b="1" u="sng" dirty="0"/>
              <a:t>Data Standardization</a:t>
            </a:r>
          </a:p>
        </p:txBody>
      </p:sp>
    </p:spTree>
    <p:extLst>
      <p:ext uri="{BB962C8B-B14F-4D97-AF65-F5344CB8AC3E}">
        <p14:creationId xmlns:p14="http://schemas.microsoft.com/office/powerpoint/2010/main" val="1003789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3</a:t>
            </a:fld>
            <a:endParaRPr lang="en-US" dirty="0"/>
          </a:p>
        </p:txBody>
      </p:sp>
      <p:sp>
        <p:nvSpPr>
          <p:cNvPr id="24" name="TextBox 23">
            <a:extLst>
              <a:ext uri="{FF2B5EF4-FFF2-40B4-BE49-F238E27FC236}">
                <a16:creationId xmlns:a16="http://schemas.microsoft.com/office/drawing/2014/main" id="{F6625D75-25FA-2B64-19D2-8871A052CE9F}"/>
              </a:ext>
            </a:extLst>
          </p:cNvPr>
          <p:cNvSpPr txBox="1"/>
          <p:nvPr/>
        </p:nvSpPr>
        <p:spPr>
          <a:xfrm>
            <a:off x="3749307" y="226033"/>
            <a:ext cx="4095830" cy="477054"/>
          </a:xfrm>
          <a:prstGeom prst="rect">
            <a:avLst/>
          </a:prstGeom>
          <a:noFill/>
        </p:spPr>
        <p:txBody>
          <a:bodyPr wrap="square" rtlCol="0">
            <a:spAutoFit/>
          </a:bodyPr>
          <a:lstStyle/>
          <a:p>
            <a:r>
              <a:rPr lang="en-SG" sz="2500" b="1" dirty="0"/>
              <a:t>Exploratory Data Analysis</a:t>
            </a:r>
          </a:p>
        </p:txBody>
      </p:sp>
      <p:pic>
        <p:nvPicPr>
          <p:cNvPr id="10" name="Picture 9">
            <a:extLst>
              <a:ext uri="{FF2B5EF4-FFF2-40B4-BE49-F238E27FC236}">
                <a16:creationId xmlns:a16="http://schemas.microsoft.com/office/drawing/2014/main" id="{DC15CC44-84E9-DB89-D763-F0F3C3054CF5}"/>
              </a:ext>
            </a:extLst>
          </p:cNvPr>
          <p:cNvPicPr>
            <a:picLocks noChangeAspect="1"/>
          </p:cNvPicPr>
          <p:nvPr/>
        </p:nvPicPr>
        <p:blipFill>
          <a:blip r:embed="rId2"/>
          <a:stretch>
            <a:fillRect/>
          </a:stretch>
        </p:blipFill>
        <p:spPr>
          <a:xfrm>
            <a:off x="775401" y="1231324"/>
            <a:ext cx="4068155" cy="4768585"/>
          </a:xfrm>
          <a:prstGeom prst="rect">
            <a:avLst/>
          </a:prstGeom>
        </p:spPr>
      </p:pic>
      <p:pic>
        <p:nvPicPr>
          <p:cNvPr id="12" name="Picture 11">
            <a:extLst>
              <a:ext uri="{FF2B5EF4-FFF2-40B4-BE49-F238E27FC236}">
                <a16:creationId xmlns:a16="http://schemas.microsoft.com/office/drawing/2014/main" id="{59152F03-8580-1EE2-2687-61DCA0636127}"/>
              </a:ext>
            </a:extLst>
          </p:cNvPr>
          <p:cNvPicPr>
            <a:picLocks noChangeAspect="1"/>
          </p:cNvPicPr>
          <p:nvPr/>
        </p:nvPicPr>
        <p:blipFill>
          <a:blip r:embed="rId3"/>
          <a:stretch>
            <a:fillRect/>
          </a:stretch>
        </p:blipFill>
        <p:spPr>
          <a:xfrm>
            <a:off x="6241247" y="1231324"/>
            <a:ext cx="4205308" cy="4902561"/>
          </a:xfrm>
          <a:prstGeom prst="rect">
            <a:avLst/>
          </a:prstGeom>
        </p:spPr>
      </p:pic>
      <p:sp>
        <p:nvSpPr>
          <p:cNvPr id="13" name="TextBox 12">
            <a:extLst>
              <a:ext uri="{FF2B5EF4-FFF2-40B4-BE49-F238E27FC236}">
                <a16:creationId xmlns:a16="http://schemas.microsoft.com/office/drawing/2014/main" id="{FC412F7A-A486-339C-6833-AE13AD56ABAB}"/>
              </a:ext>
            </a:extLst>
          </p:cNvPr>
          <p:cNvSpPr txBox="1"/>
          <p:nvPr/>
        </p:nvSpPr>
        <p:spPr>
          <a:xfrm>
            <a:off x="1352097" y="782540"/>
            <a:ext cx="2763982" cy="369332"/>
          </a:xfrm>
          <a:prstGeom prst="rect">
            <a:avLst/>
          </a:prstGeom>
          <a:noFill/>
        </p:spPr>
        <p:txBody>
          <a:bodyPr wrap="square" rtlCol="0">
            <a:spAutoFit/>
          </a:bodyPr>
          <a:lstStyle/>
          <a:p>
            <a:r>
              <a:rPr lang="en-SG" b="1" u="sng" dirty="0"/>
              <a:t>31 by 31 Training Images</a:t>
            </a:r>
          </a:p>
        </p:txBody>
      </p:sp>
      <p:sp>
        <p:nvSpPr>
          <p:cNvPr id="16" name="TextBox 15">
            <a:extLst>
              <a:ext uri="{FF2B5EF4-FFF2-40B4-BE49-F238E27FC236}">
                <a16:creationId xmlns:a16="http://schemas.microsoft.com/office/drawing/2014/main" id="{ADF195CA-A230-B09A-3498-997422AA8D8B}"/>
              </a:ext>
            </a:extLst>
          </p:cNvPr>
          <p:cNvSpPr txBox="1"/>
          <p:nvPr/>
        </p:nvSpPr>
        <p:spPr>
          <a:xfrm>
            <a:off x="6723369" y="782540"/>
            <a:ext cx="3429907" cy="369332"/>
          </a:xfrm>
          <a:prstGeom prst="rect">
            <a:avLst/>
          </a:prstGeom>
          <a:noFill/>
        </p:spPr>
        <p:txBody>
          <a:bodyPr wrap="square" rtlCol="0">
            <a:spAutoFit/>
          </a:bodyPr>
          <a:lstStyle/>
          <a:p>
            <a:r>
              <a:rPr lang="en-SG" b="1" u="sng" dirty="0"/>
              <a:t>128 by 128 Training Images</a:t>
            </a:r>
          </a:p>
        </p:txBody>
      </p:sp>
    </p:spTree>
    <p:extLst>
      <p:ext uri="{BB962C8B-B14F-4D97-AF65-F5344CB8AC3E}">
        <p14:creationId xmlns:p14="http://schemas.microsoft.com/office/powerpoint/2010/main" val="754749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4</a:t>
            </a:fld>
            <a:endParaRPr lang="en-US" dirty="0"/>
          </a:p>
        </p:txBody>
      </p:sp>
      <p:sp>
        <p:nvSpPr>
          <p:cNvPr id="24" name="TextBox 23">
            <a:extLst>
              <a:ext uri="{FF2B5EF4-FFF2-40B4-BE49-F238E27FC236}">
                <a16:creationId xmlns:a16="http://schemas.microsoft.com/office/drawing/2014/main" id="{F6625D75-25FA-2B64-19D2-8871A052CE9F}"/>
              </a:ext>
            </a:extLst>
          </p:cNvPr>
          <p:cNvSpPr txBox="1"/>
          <p:nvPr/>
        </p:nvSpPr>
        <p:spPr>
          <a:xfrm>
            <a:off x="3749307" y="226033"/>
            <a:ext cx="4095830" cy="477054"/>
          </a:xfrm>
          <a:prstGeom prst="rect">
            <a:avLst/>
          </a:prstGeom>
          <a:noFill/>
        </p:spPr>
        <p:txBody>
          <a:bodyPr wrap="square" rtlCol="0">
            <a:spAutoFit/>
          </a:bodyPr>
          <a:lstStyle/>
          <a:p>
            <a:r>
              <a:rPr lang="en-SG" sz="2500" b="1" dirty="0"/>
              <a:t>Exploratory Data Analysis</a:t>
            </a:r>
          </a:p>
        </p:txBody>
      </p:sp>
      <p:pic>
        <p:nvPicPr>
          <p:cNvPr id="3" name="Picture 2">
            <a:extLst>
              <a:ext uri="{FF2B5EF4-FFF2-40B4-BE49-F238E27FC236}">
                <a16:creationId xmlns:a16="http://schemas.microsoft.com/office/drawing/2014/main" id="{D03F3C4C-312E-70A7-3E85-0B041C297824}"/>
              </a:ext>
            </a:extLst>
          </p:cNvPr>
          <p:cNvPicPr>
            <a:picLocks noChangeAspect="1"/>
          </p:cNvPicPr>
          <p:nvPr/>
        </p:nvPicPr>
        <p:blipFill>
          <a:blip r:embed="rId2"/>
          <a:stretch>
            <a:fillRect/>
          </a:stretch>
        </p:blipFill>
        <p:spPr>
          <a:xfrm>
            <a:off x="753341" y="985502"/>
            <a:ext cx="10448059" cy="4886995"/>
          </a:xfrm>
          <a:prstGeom prst="rect">
            <a:avLst/>
          </a:prstGeom>
        </p:spPr>
      </p:pic>
    </p:spTree>
    <p:extLst>
      <p:ext uri="{BB962C8B-B14F-4D97-AF65-F5344CB8AC3E}">
        <p14:creationId xmlns:p14="http://schemas.microsoft.com/office/powerpoint/2010/main" val="2819303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5</a:t>
            </a:fld>
            <a:endParaRPr lang="en-US" dirty="0"/>
          </a:p>
        </p:txBody>
      </p:sp>
      <p:sp>
        <p:nvSpPr>
          <p:cNvPr id="2" name="TextBox 1">
            <a:extLst>
              <a:ext uri="{FF2B5EF4-FFF2-40B4-BE49-F238E27FC236}">
                <a16:creationId xmlns:a16="http://schemas.microsoft.com/office/drawing/2014/main" id="{25EABA35-7BA3-97DA-41D2-3CF7FD79B48D}"/>
              </a:ext>
            </a:extLst>
          </p:cNvPr>
          <p:cNvSpPr txBox="1"/>
          <p:nvPr/>
        </p:nvSpPr>
        <p:spPr>
          <a:xfrm>
            <a:off x="3527712" y="88520"/>
            <a:ext cx="4738255" cy="477054"/>
          </a:xfrm>
          <a:prstGeom prst="rect">
            <a:avLst/>
          </a:prstGeom>
          <a:noFill/>
        </p:spPr>
        <p:txBody>
          <a:bodyPr wrap="square" rtlCol="0">
            <a:spAutoFit/>
          </a:bodyPr>
          <a:lstStyle/>
          <a:p>
            <a:r>
              <a:rPr lang="en-SG" sz="2500" b="1" dirty="0"/>
              <a:t>Modelling 31 by 31 (Model 1)</a:t>
            </a:r>
          </a:p>
        </p:txBody>
      </p:sp>
      <p:pic>
        <p:nvPicPr>
          <p:cNvPr id="4" name="Picture 3">
            <a:extLst>
              <a:ext uri="{FF2B5EF4-FFF2-40B4-BE49-F238E27FC236}">
                <a16:creationId xmlns:a16="http://schemas.microsoft.com/office/drawing/2014/main" id="{A9AFC8D2-6DD5-9632-38BC-7E683038A40B}"/>
              </a:ext>
            </a:extLst>
          </p:cNvPr>
          <p:cNvPicPr>
            <a:picLocks noChangeAspect="1"/>
          </p:cNvPicPr>
          <p:nvPr/>
        </p:nvPicPr>
        <p:blipFill>
          <a:blip r:embed="rId2"/>
          <a:stretch>
            <a:fillRect/>
          </a:stretch>
        </p:blipFill>
        <p:spPr>
          <a:xfrm>
            <a:off x="178570" y="565574"/>
            <a:ext cx="5094610" cy="3138785"/>
          </a:xfrm>
          <a:prstGeom prst="rect">
            <a:avLst/>
          </a:prstGeom>
        </p:spPr>
      </p:pic>
      <p:pic>
        <p:nvPicPr>
          <p:cNvPr id="9" name="Picture 8">
            <a:extLst>
              <a:ext uri="{FF2B5EF4-FFF2-40B4-BE49-F238E27FC236}">
                <a16:creationId xmlns:a16="http://schemas.microsoft.com/office/drawing/2014/main" id="{4915F5DD-3695-074E-0750-815793DFC02A}"/>
              </a:ext>
            </a:extLst>
          </p:cNvPr>
          <p:cNvPicPr>
            <a:picLocks noChangeAspect="1"/>
          </p:cNvPicPr>
          <p:nvPr/>
        </p:nvPicPr>
        <p:blipFill>
          <a:blip r:embed="rId3"/>
          <a:stretch>
            <a:fillRect/>
          </a:stretch>
        </p:blipFill>
        <p:spPr>
          <a:xfrm>
            <a:off x="178570" y="3816938"/>
            <a:ext cx="7309168" cy="593107"/>
          </a:xfrm>
          <a:prstGeom prst="rect">
            <a:avLst/>
          </a:prstGeom>
        </p:spPr>
      </p:pic>
      <p:pic>
        <p:nvPicPr>
          <p:cNvPr id="11" name="Picture 10">
            <a:extLst>
              <a:ext uri="{FF2B5EF4-FFF2-40B4-BE49-F238E27FC236}">
                <a16:creationId xmlns:a16="http://schemas.microsoft.com/office/drawing/2014/main" id="{108043D4-B913-5D5E-AE29-4EDBC519592C}"/>
              </a:ext>
            </a:extLst>
          </p:cNvPr>
          <p:cNvPicPr>
            <a:picLocks noChangeAspect="1"/>
          </p:cNvPicPr>
          <p:nvPr/>
        </p:nvPicPr>
        <p:blipFill>
          <a:blip r:embed="rId4"/>
          <a:stretch>
            <a:fillRect/>
          </a:stretch>
        </p:blipFill>
        <p:spPr>
          <a:xfrm>
            <a:off x="8157081" y="601011"/>
            <a:ext cx="3856349" cy="2827989"/>
          </a:xfrm>
          <a:prstGeom prst="rect">
            <a:avLst/>
          </a:prstGeom>
        </p:spPr>
      </p:pic>
      <p:pic>
        <p:nvPicPr>
          <p:cNvPr id="13" name="Picture 12">
            <a:extLst>
              <a:ext uri="{FF2B5EF4-FFF2-40B4-BE49-F238E27FC236}">
                <a16:creationId xmlns:a16="http://schemas.microsoft.com/office/drawing/2014/main" id="{6614D265-3E70-DC60-3E0B-F5ECCDFAA8FE}"/>
              </a:ext>
            </a:extLst>
          </p:cNvPr>
          <p:cNvPicPr>
            <a:picLocks noChangeAspect="1"/>
          </p:cNvPicPr>
          <p:nvPr/>
        </p:nvPicPr>
        <p:blipFill>
          <a:blip r:embed="rId5"/>
          <a:stretch>
            <a:fillRect/>
          </a:stretch>
        </p:blipFill>
        <p:spPr>
          <a:xfrm>
            <a:off x="8225101" y="3480328"/>
            <a:ext cx="3856349" cy="2876022"/>
          </a:xfrm>
          <a:prstGeom prst="rect">
            <a:avLst/>
          </a:prstGeom>
        </p:spPr>
      </p:pic>
      <p:pic>
        <p:nvPicPr>
          <p:cNvPr id="15" name="Picture 14">
            <a:extLst>
              <a:ext uri="{FF2B5EF4-FFF2-40B4-BE49-F238E27FC236}">
                <a16:creationId xmlns:a16="http://schemas.microsoft.com/office/drawing/2014/main" id="{D0FB3666-F2CC-5487-9F77-E620782235B0}"/>
              </a:ext>
            </a:extLst>
          </p:cNvPr>
          <p:cNvPicPr>
            <a:picLocks noChangeAspect="1"/>
          </p:cNvPicPr>
          <p:nvPr/>
        </p:nvPicPr>
        <p:blipFill>
          <a:blip r:embed="rId6"/>
          <a:stretch>
            <a:fillRect/>
          </a:stretch>
        </p:blipFill>
        <p:spPr>
          <a:xfrm>
            <a:off x="5296315" y="603454"/>
            <a:ext cx="2769612" cy="3100905"/>
          </a:xfrm>
          <a:prstGeom prst="rect">
            <a:avLst/>
          </a:prstGeom>
        </p:spPr>
      </p:pic>
      <p:sp>
        <p:nvSpPr>
          <p:cNvPr id="16" name="TextBox 15">
            <a:extLst>
              <a:ext uri="{FF2B5EF4-FFF2-40B4-BE49-F238E27FC236}">
                <a16:creationId xmlns:a16="http://schemas.microsoft.com/office/drawing/2014/main" id="{B9D224DB-AF2E-9732-5376-28E19B0B8E66}"/>
              </a:ext>
            </a:extLst>
          </p:cNvPr>
          <p:cNvSpPr txBox="1"/>
          <p:nvPr/>
        </p:nvSpPr>
        <p:spPr>
          <a:xfrm>
            <a:off x="337704" y="4649931"/>
            <a:ext cx="7382742" cy="1200329"/>
          </a:xfrm>
          <a:prstGeom prst="rect">
            <a:avLst/>
          </a:prstGeom>
          <a:noFill/>
        </p:spPr>
        <p:txBody>
          <a:bodyPr wrap="square" rtlCol="0">
            <a:spAutoFit/>
          </a:bodyPr>
          <a:lstStyle/>
          <a:p>
            <a:r>
              <a:rPr lang="en-SG" dirty="0"/>
              <a:t>Model 1 is designed to be a simple model.</a:t>
            </a:r>
            <a:r>
              <a:rPr lang="en-US" dirty="0"/>
              <a:t> The model is overfitting at first, achieving a high training accuracy of 1.0 whereas a lower validation score at first. Hence, I incorporate Dropouts into Model 1 layers.</a:t>
            </a:r>
            <a:endParaRPr lang="en-SG" dirty="0"/>
          </a:p>
        </p:txBody>
      </p:sp>
    </p:spTree>
    <p:extLst>
      <p:ext uri="{BB962C8B-B14F-4D97-AF65-F5344CB8AC3E}">
        <p14:creationId xmlns:p14="http://schemas.microsoft.com/office/powerpoint/2010/main" val="3211090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6</a:t>
            </a:fld>
            <a:endParaRPr lang="en-US" dirty="0"/>
          </a:p>
        </p:txBody>
      </p:sp>
      <p:sp>
        <p:nvSpPr>
          <p:cNvPr id="2" name="TextBox 1">
            <a:extLst>
              <a:ext uri="{FF2B5EF4-FFF2-40B4-BE49-F238E27FC236}">
                <a16:creationId xmlns:a16="http://schemas.microsoft.com/office/drawing/2014/main" id="{25EABA35-7BA3-97DA-41D2-3CF7FD79B48D}"/>
              </a:ext>
            </a:extLst>
          </p:cNvPr>
          <p:cNvSpPr txBox="1"/>
          <p:nvPr/>
        </p:nvSpPr>
        <p:spPr>
          <a:xfrm>
            <a:off x="3527712" y="88520"/>
            <a:ext cx="4738255" cy="477054"/>
          </a:xfrm>
          <a:prstGeom prst="rect">
            <a:avLst/>
          </a:prstGeom>
          <a:noFill/>
        </p:spPr>
        <p:txBody>
          <a:bodyPr wrap="square" rtlCol="0">
            <a:spAutoFit/>
          </a:bodyPr>
          <a:lstStyle/>
          <a:p>
            <a:r>
              <a:rPr lang="en-SG" sz="2500" b="1" dirty="0"/>
              <a:t>Modelling 31 by 31 (Model 2)</a:t>
            </a:r>
          </a:p>
        </p:txBody>
      </p:sp>
      <p:pic>
        <p:nvPicPr>
          <p:cNvPr id="8" name="Picture 7">
            <a:extLst>
              <a:ext uri="{FF2B5EF4-FFF2-40B4-BE49-F238E27FC236}">
                <a16:creationId xmlns:a16="http://schemas.microsoft.com/office/drawing/2014/main" id="{3FD97583-9FBB-12DF-D0CA-338964F075A7}"/>
              </a:ext>
            </a:extLst>
          </p:cNvPr>
          <p:cNvPicPr>
            <a:picLocks noChangeAspect="1"/>
          </p:cNvPicPr>
          <p:nvPr/>
        </p:nvPicPr>
        <p:blipFill>
          <a:blip r:embed="rId2"/>
          <a:stretch>
            <a:fillRect/>
          </a:stretch>
        </p:blipFill>
        <p:spPr>
          <a:xfrm>
            <a:off x="201507" y="536432"/>
            <a:ext cx="4738254" cy="3968259"/>
          </a:xfrm>
          <a:prstGeom prst="rect">
            <a:avLst/>
          </a:prstGeom>
        </p:spPr>
      </p:pic>
      <p:pic>
        <p:nvPicPr>
          <p:cNvPr id="17" name="Picture 16">
            <a:extLst>
              <a:ext uri="{FF2B5EF4-FFF2-40B4-BE49-F238E27FC236}">
                <a16:creationId xmlns:a16="http://schemas.microsoft.com/office/drawing/2014/main" id="{264D7A0B-C115-7CF6-35DA-93495561E8DB}"/>
              </a:ext>
            </a:extLst>
          </p:cNvPr>
          <p:cNvPicPr>
            <a:picLocks noChangeAspect="1"/>
          </p:cNvPicPr>
          <p:nvPr/>
        </p:nvPicPr>
        <p:blipFill>
          <a:blip r:embed="rId3"/>
          <a:stretch>
            <a:fillRect/>
          </a:stretch>
        </p:blipFill>
        <p:spPr>
          <a:xfrm>
            <a:off x="8077177" y="3504962"/>
            <a:ext cx="3846391" cy="2849397"/>
          </a:xfrm>
          <a:prstGeom prst="rect">
            <a:avLst/>
          </a:prstGeom>
        </p:spPr>
      </p:pic>
      <p:pic>
        <p:nvPicPr>
          <p:cNvPr id="19" name="Picture 18">
            <a:extLst>
              <a:ext uri="{FF2B5EF4-FFF2-40B4-BE49-F238E27FC236}">
                <a16:creationId xmlns:a16="http://schemas.microsoft.com/office/drawing/2014/main" id="{1F12346C-FDD6-5C89-2BB3-32688FC3F911}"/>
              </a:ext>
            </a:extLst>
          </p:cNvPr>
          <p:cNvPicPr>
            <a:picLocks noChangeAspect="1"/>
          </p:cNvPicPr>
          <p:nvPr/>
        </p:nvPicPr>
        <p:blipFill>
          <a:blip r:embed="rId4"/>
          <a:stretch>
            <a:fillRect/>
          </a:stretch>
        </p:blipFill>
        <p:spPr>
          <a:xfrm>
            <a:off x="7964608" y="448231"/>
            <a:ext cx="3958960" cy="2874395"/>
          </a:xfrm>
          <a:prstGeom prst="rect">
            <a:avLst/>
          </a:prstGeom>
        </p:spPr>
      </p:pic>
      <p:pic>
        <p:nvPicPr>
          <p:cNvPr id="21" name="Picture 20">
            <a:extLst>
              <a:ext uri="{FF2B5EF4-FFF2-40B4-BE49-F238E27FC236}">
                <a16:creationId xmlns:a16="http://schemas.microsoft.com/office/drawing/2014/main" id="{8C9AD664-59A7-E009-942C-0AD6A3704780}"/>
              </a:ext>
            </a:extLst>
          </p:cNvPr>
          <p:cNvPicPr>
            <a:picLocks noChangeAspect="1"/>
          </p:cNvPicPr>
          <p:nvPr/>
        </p:nvPicPr>
        <p:blipFill>
          <a:blip r:embed="rId5"/>
          <a:stretch>
            <a:fillRect/>
          </a:stretch>
        </p:blipFill>
        <p:spPr>
          <a:xfrm>
            <a:off x="5041927" y="536432"/>
            <a:ext cx="2761646" cy="3946838"/>
          </a:xfrm>
          <a:prstGeom prst="rect">
            <a:avLst/>
          </a:prstGeom>
        </p:spPr>
      </p:pic>
      <p:pic>
        <p:nvPicPr>
          <p:cNvPr id="23" name="Picture 22">
            <a:extLst>
              <a:ext uri="{FF2B5EF4-FFF2-40B4-BE49-F238E27FC236}">
                <a16:creationId xmlns:a16="http://schemas.microsoft.com/office/drawing/2014/main" id="{A09B8D7F-6CE8-6F7B-4098-259BB256BF85}"/>
              </a:ext>
            </a:extLst>
          </p:cNvPr>
          <p:cNvPicPr>
            <a:picLocks noChangeAspect="1"/>
          </p:cNvPicPr>
          <p:nvPr/>
        </p:nvPicPr>
        <p:blipFill>
          <a:blip r:embed="rId6"/>
          <a:stretch>
            <a:fillRect/>
          </a:stretch>
        </p:blipFill>
        <p:spPr>
          <a:xfrm>
            <a:off x="268432" y="4557301"/>
            <a:ext cx="7610938" cy="645611"/>
          </a:xfrm>
          <a:prstGeom prst="rect">
            <a:avLst/>
          </a:prstGeom>
        </p:spPr>
      </p:pic>
      <p:sp>
        <p:nvSpPr>
          <p:cNvPr id="24" name="TextBox 23">
            <a:extLst>
              <a:ext uri="{FF2B5EF4-FFF2-40B4-BE49-F238E27FC236}">
                <a16:creationId xmlns:a16="http://schemas.microsoft.com/office/drawing/2014/main" id="{5C689D17-5954-AD7B-DC88-D4B60EFEA228}"/>
              </a:ext>
            </a:extLst>
          </p:cNvPr>
          <p:cNvSpPr txBox="1"/>
          <p:nvPr/>
        </p:nvSpPr>
        <p:spPr>
          <a:xfrm>
            <a:off x="268432" y="5292417"/>
            <a:ext cx="7382742" cy="1246495"/>
          </a:xfrm>
          <a:prstGeom prst="rect">
            <a:avLst/>
          </a:prstGeom>
          <a:noFill/>
        </p:spPr>
        <p:txBody>
          <a:bodyPr wrap="square" rtlCol="0">
            <a:spAutoFit/>
          </a:bodyPr>
          <a:lstStyle/>
          <a:p>
            <a:r>
              <a:rPr lang="en-US" sz="1500" dirty="0"/>
              <a:t>Model 2 will be a deeper model with extra layers compared to Model 1. This complexity aims to capture more patterns when classifying the image. After incorporating dropout to my layers, there is an increase in both the train and validation accuracy suggesting a positive impact. I then experimented with different dropout values to determine the optimal value.</a:t>
            </a:r>
            <a:endParaRPr lang="en-SG" sz="1500" dirty="0"/>
          </a:p>
        </p:txBody>
      </p:sp>
    </p:spTree>
    <p:extLst>
      <p:ext uri="{BB962C8B-B14F-4D97-AF65-F5344CB8AC3E}">
        <p14:creationId xmlns:p14="http://schemas.microsoft.com/office/powerpoint/2010/main" val="64562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7</a:t>
            </a:fld>
            <a:endParaRPr lang="en-US" dirty="0"/>
          </a:p>
        </p:txBody>
      </p:sp>
      <p:sp>
        <p:nvSpPr>
          <p:cNvPr id="2" name="TextBox 1">
            <a:extLst>
              <a:ext uri="{FF2B5EF4-FFF2-40B4-BE49-F238E27FC236}">
                <a16:creationId xmlns:a16="http://schemas.microsoft.com/office/drawing/2014/main" id="{25EABA35-7BA3-97DA-41D2-3CF7FD79B48D}"/>
              </a:ext>
            </a:extLst>
          </p:cNvPr>
          <p:cNvSpPr txBox="1"/>
          <p:nvPr/>
        </p:nvSpPr>
        <p:spPr>
          <a:xfrm>
            <a:off x="3527712" y="88520"/>
            <a:ext cx="4738255" cy="477054"/>
          </a:xfrm>
          <a:prstGeom prst="rect">
            <a:avLst/>
          </a:prstGeom>
          <a:noFill/>
        </p:spPr>
        <p:txBody>
          <a:bodyPr wrap="square" rtlCol="0">
            <a:spAutoFit/>
          </a:bodyPr>
          <a:lstStyle/>
          <a:p>
            <a:r>
              <a:rPr lang="en-SG" sz="2500" b="1" dirty="0"/>
              <a:t>Modelling 31 by 31 (Model 3)</a:t>
            </a:r>
          </a:p>
        </p:txBody>
      </p:sp>
      <p:pic>
        <p:nvPicPr>
          <p:cNvPr id="7" name="Picture 6">
            <a:extLst>
              <a:ext uri="{FF2B5EF4-FFF2-40B4-BE49-F238E27FC236}">
                <a16:creationId xmlns:a16="http://schemas.microsoft.com/office/drawing/2014/main" id="{F06076F3-DA87-E6FA-6774-D7861C165456}"/>
              </a:ext>
            </a:extLst>
          </p:cNvPr>
          <p:cNvPicPr>
            <a:picLocks noChangeAspect="1"/>
          </p:cNvPicPr>
          <p:nvPr/>
        </p:nvPicPr>
        <p:blipFill>
          <a:blip r:embed="rId2"/>
          <a:stretch>
            <a:fillRect/>
          </a:stretch>
        </p:blipFill>
        <p:spPr>
          <a:xfrm>
            <a:off x="148706" y="687488"/>
            <a:ext cx="5339403" cy="3663785"/>
          </a:xfrm>
          <a:prstGeom prst="rect">
            <a:avLst/>
          </a:prstGeom>
        </p:spPr>
      </p:pic>
      <p:pic>
        <p:nvPicPr>
          <p:cNvPr id="10" name="Picture 9">
            <a:extLst>
              <a:ext uri="{FF2B5EF4-FFF2-40B4-BE49-F238E27FC236}">
                <a16:creationId xmlns:a16="http://schemas.microsoft.com/office/drawing/2014/main" id="{A706A07F-2497-4389-A717-2C40E19148EC}"/>
              </a:ext>
            </a:extLst>
          </p:cNvPr>
          <p:cNvPicPr>
            <a:picLocks noChangeAspect="1"/>
          </p:cNvPicPr>
          <p:nvPr/>
        </p:nvPicPr>
        <p:blipFill>
          <a:blip r:embed="rId3"/>
          <a:stretch>
            <a:fillRect/>
          </a:stretch>
        </p:blipFill>
        <p:spPr>
          <a:xfrm>
            <a:off x="8527763" y="565575"/>
            <a:ext cx="3510741" cy="2519036"/>
          </a:xfrm>
          <a:prstGeom prst="rect">
            <a:avLst/>
          </a:prstGeom>
        </p:spPr>
      </p:pic>
      <p:pic>
        <p:nvPicPr>
          <p:cNvPr id="12" name="Picture 11">
            <a:extLst>
              <a:ext uri="{FF2B5EF4-FFF2-40B4-BE49-F238E27FC236}">
                <a16:creationId xmlns:a16="http://schemas.microsoft.com/office/drawing/2014/main" id="{00869D83-DFA5-1B5B-9AD6-EEE9319A3545}"/>
              </a:ext>
            </a:extLst>
          </p:cNvPr>
          <p:cNvPicPr>
            <a:picLocks noChangeAspect="1"/>
          </p:cNvPicPr>
          <p:nvPr/>
        </p:nvPicPr>
        <p:blipFill>
          <a:blip r:embed="rId4"/>
          <a:stretch>
            <a:fillRect/>
          </a:stretch>
        </p:blipFill>
        <p:spPr>
          <a:xfrm>
            <a:off x="8441655" y="3257955"/>
            <a:ext cx="3629113" cy="2654374"/>
          </a:xfrm>
          <a:prstGeom prst="rect">
            <a:avLst/>
          </a:prstGeom>
        </p:spPr>
      </p:pic>
      <p:pic>
        <p:nvPicPr>
          <p:cNvPr id="14" name="Picture 13">
            <a:extLst>
              <a:ext uri="{FF2B5EF4-FFF2-40B4-BE49-F238E27FC236}">
                <a16:creationId xmlns:a16="http://schemas.microsoft.com/office/drawing/2014/main" id="{5E28AD91-9C3B-CF9C-E344-0BEF2D52ACC0}"/>
              </a:ext>
            </a:extLst>
          </p:cNvPr>
          <p:cNvPicPr>
            <a:picLocks noChangeAspect="1"/>
          </p:cNvPicPr>
          <p:nvPr/>
        </p:nvPicPr>
        <p:blipFill>
          <a:blip r:embed="rId5"/>
          <a:stretch>
            <a:fillRect/>
          </a:stretch>
        </p:blipFill>
        <p:spPr>
          <a:xfrm>
            <a:off x="5619007" y="603857"/>
            <a:ext cx="2691750" cy="3831049"/>
          </a:xfrm>
          <a:prstGeom prst="rect">
            <a:avLst/>
          </a:prstGeom>
        </p:spPr>
      </p:pic>
      <p:sp>
        <p:nvSpPr>
          <p:cNvPr id="15" name="TextBox 14">
            <a:extLst>
              <a:ext uri="{FF2B5EF4-FFF2-40B4-BE49-F238E27FC236}">
                <a16:creationId xmlns:a16="http://schemas.microsoft.com/office/drawing/2014/main" id="{4E727659-CD4E-721C-62F9-E1409A9AD00E}"/>
              </a:ext>
            </a:extLst>
          </p:cNvPr>
          <p:cNvSpPr txBox="1"/>
          <p:nvPr/>
        </p:nvSpPr>
        <p:spPr>
          <a:xfrm>
            <a:off x="330778" y="4671029"/>
            <a:ext cx="7382742" cy="553998"/>
          </a:xfrm>
          <a:prstGeom prst="rect">
            <a:avLst/>
          </a:prstGeom>
          <a:noFill/>
        </p:spPr>
        <p:txBody>
          <a:bodyPr wrap="square" rtlCol="0">
            <a:spAutoFit/>
          </a:bodyPr>
          <a:lstStyle/>
          <a:p>
            <a:r>
              <a:rPr lang="en-US" sz="1500" dirty="0"/>
              <a:t>Model 3 will be a deeper model with stacked layers. Dropouts was incorporated to curb overfitting.</a:t>
            </a:r>
            <a:endParaRPr lang="en-SG" sz="1500" dirty="0"/>
          </a:p>
        </p:txBody>
      </p:sp>
    </p:spTree>
    <p:extLst>
      <p:ext uri="{BB962C8B-B14F-4D97-AF65-F5344CB8AC3E}">
        <p14:creationId xmlns:p14="http://schemas.microsoft.com/office/powerpoint/2010/main" val="4238932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8</a:t>
            </a:fld>
            <a:endParaRPr lang="en-US" dirty="0"/>
          </a:p>
        </p:txBody>
      </p:sp>
      <p:sp>
        <p:nvSpPr>
          <p:cNvPr id="2" name="TextBox 1">
            <a:extLst>
              <a:ext uri="{FF2B5EF4-FFF2-40B4-BE49-F238E27FC236}">
                <a16:creationId xmlns:a16="http://schemas.microsoft.com/office/drawing/2014/main" id="{25EABA35-7BA3-97DA-41D2-3CF7FD79B48D}"/>
              </a:ext>
            </a:extLst>
          </p:cNvPr>
          <p:cNvSpPr txBox="1"/>
          <p:nvPr/>
        </p:nvSpPr>
        <p:spPr>
          <a:xfrm>
            <a:off x="3693968" y="213211"/>
            <a:ext cx="5616286" cy="477054"/>
          </a:xfrm>
          <a:prstGeom prst="rect">
            <a:avLst/>
          </a:prstGeom>
          <a:noFill/>
        </p:spPr>
        <p:txBody>
          <a:bodyPr wrap="square" rtlCol="0">
            <a:spAutoFit/>
          </a:bodyPr>
          <a:lstStyle/>
          <a:p>
            <a:r>
              <a:rPr lang="en-SG" sz="2500" b="1" dirty="0"/>
              <a:t>Data Augmentation (31 by 31)</a:t>
            </a:r>
          </a:p>
        </p:txBody>
      </p:sp>
      <p:sp>
        <p:nvSpPr>
          <p:cNvPr id="3" name="TextBox 2">
            <a:extLst>
              <a:ext uri="{FF2B5EF4-FFF2-40B4-BE49-F238E27FC236}">
                <a16:creationId xmlns:a16="http://schemas.microsoft.com/office/drawing/2014/main" id="{0885B03A-20C0-0DD4-12CF-D9315EC390DB}"/>
              </a:ext>
            </a:extLst>
          </p:cNvPr>
          <p:cNvSpPr txBox="1"/>
          <p:nvPr/>
        </p:nvSpPr>
        <p:spPr>
          <a:xfrm>
            <a:off x="316921" y="4425798"/>
            <a:ext cx="7803573" cy="1477328"/>
          </a:xfrm>
          <a:prstGeom prst="rect">
            <a:avLst/>
          </a:prstGeom>
          <a:noFill/>
        </p:spPr>
        <p:txBody>
          <a:bodyPr wrap="square" rtlCol="0">
            <a:spAutoFit/>
          </a:bodyPr>
          <a:lstStyle/>
          <a:p>
            <a:r>
              <a:rPr lang="en-US" sz="1500" dirty="0"/>
              <a:t>- From the scores, I will choose Model 2 and Model 3 to further improve it due to its high test and validation accuracy scores. We will add horizontal Random Flip and Gaussian Noise and assess it separately. Random Flip improved model 2 and 3 accuracy by only 0.4% and 1% respectively, however the training time has also increased x2 times. </a:t>
            </a:r>
          </a:p>
          <a:p>
            <a:r>
              <a:rPr lang="en-US" sz="1500" dirty="0"/>
              <a:t>- Upon weighing the trade off between time and accuracy, we will not implement it. Data augmentation is not as effective. Therefore, we will not implement it.	</a:t>
            </a:r>
            <a:endParaRPr lang="en-SG" sz="1500" dirty="0"/>
          </a:p>
        </p:txBody>
      </p:sp>
      <p:pic>
        <p:nvPicPr>
          <p:cNvPr id="5" name="Picture 4">
            <a:extLst>
              <a:ext uri="{FF2B5EF4-FFF2-40B4-BE49-F238E27FC236}">
                <a16:creationId xmlns:a16="http://schemas.microsoft.com/office/drawing/2014/main" id="{C8B137EC-7F6B-B247-781A-B7C5BB7D551B}"/>
              </a:ext>
            </a:extLst>
          </p:cNvPr>
          <p:cNvPicPr>
            <a:picLocks noChangeAspect="1"/>
          </p:cNvPicPr>
          <p:nvPr/>
        </p:nvPicPr>
        <p:blipFill>
          <a:blip r:embed="rId2"/>
          <a:stretch>
            <a:fillRect/>
          </a:stretch>
        </p:blipFill>
        <p:spPr>
          <a:xfrm>
            <a:off x="116032" y="1257942"/>
            <a:ext cx="5661313" cy="2335210"/>
          </a:xfrm>
          <a:prstGeom prst="rect">
            <a:avLst/>
          </a:prstGeom>
        </p:spPr>
      </p:pic>
      <p:pic>
        <p:nvPicPr>
          <p:cNvPr id="9" name="Picture 8">
            <a:extLst>
              <a:ext uri="{FF2B5EF4-FFF2-40B4-BE49-F238E27FC236}">
                <a16:creationId xmlns:a16="http://schemas.microsoft.com/office/drawing/2014/main" id="{69FF14C1-097B-C0E8-365F-2B37917F7C05}"/>
              </a:ext>
            </a:extLst>
          </p:cNvPr>
          <p:cNvPicPr>
            <a:picLocks noChangeAspect="1"/>
          </p:cNvPicPr>
          <p:nvPr/>
        </p:nvPicPr>
        <p:blipFill>
          <a:blip r:embed="rId3"/>
          <a:stretch>
            <a:fillRect/>
          </a:stretch>
        </p:blipFill>
        <p:spPr>
          <a:xfrm>
            <a:off x="116032" y="3665419"/>
            <a:ext cx="5661313" cy="510745"/>
          </a:xfrm>
          <a:prstGeom prst="rect">
            <a:avLst/>
          </a:prstGeom>
        </p:spPr>
      </p:pic>
      <p:pic>
        <p:nvPicPr>
          <p:cNvPr id="17" name="Picture 16">
            <a:extLst>
              <a:ext uri="{FF2B5EF4-FFF2-40B4-BE49-F238E27FC236}">
                <a16:creationId xmlns:a16="http://schemas.microsoft.com/office/drawing/2014/main" id="{36EE6B88-2211-EAA7-99CC-B0A8DD701BF8}"/>
              </a:ext>
            </a:extLst>
          </p:cNvPr>
          <p:cNvPicPr>
            <a:picLocks noChangeAspect="1"/>
          </p:cNvPicPr>
          <p:nvPr/>
        </p:nvPicPr>
        <p:blipFill>
          <a:blip r:embed="rId4"/>
          <a:stretch>
            <a:fillRect/>
          </a:stretch>
        </p:blipFill>
        <p:spPr>
          <a:xfrm>
            <a:off x="6096000" y="1257942"/>
            <a:ext cx="5893115" cy="2261731"/>
          </a:xfrm>
          <a:prstGeom prst="rect">
            <a:avLst/>
          </a:prstGeom>
        </p:spPr>
      </p:pic>
      <p:pic>
        <p:nvPicPr>
          <p:cNvPr id="19" name="Picture 18">
            <a:extLst>
              <a:ext uri="{FF2B5EF4-FFF2-40B4-BE49-F238E27FC236}">
                <a16:creationId xmlns:a16="http://schemas.microsoft.com/office/drawing/2014/main" id="{9F66CEA3-3C15-B9C5-CD08-C11C3D3617EF}"/>
              </a:ext>
            </a:extLst>
          </p:cNvPr>
          <p:cNvPicPr>
            <a:picLocks noChangeAspect="1"/>
          </p:cNvPicPr>
          <p:nvPr/>
        </p:nvPicPr>
        <p:blipFill>
          <a:blip r:embed="rId5"/>
          <a:stretch>
            <a:fillRect/>
          </a:stretch>
        </p:blipFill>
        <p:spPr>
          <a:xfrm>
            <a:off x="6096000" y="3624513"/>
            <a:ext cx="5829299" cy="497738"/>
          </a:xfrm>
          <a:prstGeom prst="rect">
            <a:avLst/>
          </a:prstGeom>
        </p:spPr>
      </p:pic>
      <p:sp>
        <p:nvSpPr>
          <p:cNvPr id="20" name="TextBox 19">
            <a:extLst>
              <a:ext uri="{FF2B5EF4-FFF2-40B4-BE49-F238E27FC236}">
                <a16:creationId xmlns:a16="http://schemas.microsoft.com/office/drawing/2014/main" id="{C725887C-87B7-4AA0-1F5A-0468E204A464}"/>
              </a:ext>
            </a:extLst>
          </p:cNvPr>
          <p:cNvSpPr txBox="1"/>
          <p:nvPr/>
        </p:nvSpPr>
        <p:spPr>
          <a:xfrm>
            <a:off x="1756062" y="862510"/>
            <a:ext cx="2163041" cy="323165"/>
          </a:xfrm>
          <a:prstGeom prst="rect">
            <a:avLst/>
          </a:prstGeom>
          <a:noFill/>
        </p:spPr>
        <p:txBody>
          <a:bodyPr wrap="square" rtlCol="0">
            <a:spAutoFit/>
          </a:bodyPr>
          <a:lstStyle/>
          <a:p>
            <a:r>
              <a:rPr lang="en-SG" sz="1500" b="1" dirty="0"/>
              <a:t>Model 2 (Random Flip)</a:t>
            </a:r>
          </a:p>
        </p:txBody>
      </p:sp>
      <p:sp>
        <p:nvSpPr>
          <p:cNvPr id="21" name="TextBox 20">
            <a:extLst>
              <a:ext uri="{FF2B5EF4-FFF2-40B4-BE49-F238E27FC236}">
                <a16:creationId xmlns:a16="http://schemas.microsoft.com/office/drawing/2014/main" id="{600BF075-6A14-EB8B-4E03-223A8F7D5FAB}"/>
              </a:ext>
            </a:extLst>
          </p:cNvPr>
          <p:cNvSpPr txBox="1"/>
          <p:nvPr/>
        </p:nvSpPr>
        <p:spPr>
          <a:xfrm>
            <a:off x="7990235" y="814118"/>
            <a:ext cx="2163041" cy="323165"/>
          </a:xfrm>
          <a:prstGeom prst="rect">
            <a:avLst/>
          </a:prstGeom>
          <a:noFill/>
        </p:spPr>
        <p:txBody>
          <a:bodyPr wrap="square" rtlCol="0">
            <a:spAutoFit/>
          </a:bodyPr>
          <a:lstStyle/>
          <a:p>
            <a:r>
              <a:rPr lang="en-SG" sz="1500" b="1" dirty="0"/>
              <a:t>Model 3 (Random Flip)</a:t>
            </a:r>
          </a:p>
        </p:txBody>
      </p:sp>
    </p:spTree>
    <p:extLst>
      <p:ext uri="{BB962C8B-B14F-4D97-AF65-F5344CB8AC3E}">
        <p14:creationId xmlns:p14="http://schemas.microsoft.com/office/powerpoint/2010/main" val="774059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9</a:t>
            </a:fld>
            <a:endParaRPr lang="en-US" dirty="0"/>
          </a:p>
        </p:txBody>
      </p:sp>
      <p:sp>
        <p:nvSpPr>
          <p:cNvPr id="2" name="TextBox 1">
            <a:extLst>
              <a:ext uri="{FF2B5EF4-FFF2-40B4-BE49-F238E27FC236}">
                <a16:creationId xmlns:a16="http://schemas.microsoft.com/office/drawing/2014/main" id="{25EABA35-7BA3-97DA-41D2-3CF7FD79B48D}"/>
              </a:ext>
            </a:extLst>
          </p:cNvPr>
          <p:cNvSpPr txBox="1"/>
          <p:nvPr/>
        </p:nvSpPr>
        <p:spPr>
          <a:xfrm>
            <a:off x="4535632" y="176843"/>
            <a:ext cx="3044537" cy="477054"/>
          </a:xfrm>
          <a:prstGeom prst="rect">
            <a:avLst/>
          </a:prstGeom>
          <a:noFill/>
        </p:spPr>
        <p:txBody>
          <a:bodyPr wrap="square" rtlCol="0">
            <a:spAutoFit/>
          </a:bodyPr>
          <a:lstStyle/>
          <a:p>
            <a:r>
              <a:rPr lang="en-SG" sz="2500" b="1" dirty="0"/>
              <a:t>Model Improvement</a:t>
            </a:r>
          </a:p>
        </p:txBody>
      </p:sp>
      <p:pic>
        <p:nvPicPr>
          <p:cNvPr id="7" name="Picture 6">
            <a:extLst>
              <a:ext uri="{FF2B5EF4-FFF2-40B4-BE49-F238E27FC236}">
                <a16:creationId xmlns:a16="http://schemas.microsoft.com/office/drawing/2014/main" id="{60D40C18-5373-B0D6-2487-5C53C7C2F6C7}"/>
              </a:ext>
            </a:extLst>
          </p:cNvPr>
          <p:cNvPicPr>
            <a:picLocks noChangeAspect="1"/>
          </p:cNvPicPr>
          <p:nvPr/>
        </p:nvPicPr>
        <p:blipFill>
          <a:blip r:embed="rId2"/>
          <a:stretch>
            <a:fillRect/>
          </a:stretch>
        </p:blipFill>
        <p:spPr>
          <a:xfrm>
            <a:off x="4952345" y="1754842"/>
            <a:ext cx="4067624" cy="3232548"/>
          </a:xfrm>
          <a:prstGeom prst="rect">
            <a:avLst/>
          </a:prstGeom>
        </p:spPr>
      </p:pic>
      <p:sp>
        <p:nvSpPr>
          <p:cNvPr id="8" name="TextBox 7">
            <a:extLst>
              <a:ext uri="{FF2B5EF4-FFF2-40B4-BE49-F238E27FC236}">
                <a16:creationId xmlns:a16="http://schemas.microsoft.com/office/drawing/2014/main" id="{8C450FDB-2F65-8E43-8386-DBAFF395746B}"/>
              </a:ext>
            </a:extLst>
          </p:cNvPr>
          <p:cNvSpPr txBox="1"/>
          <p:nvPr/>
        </p:nvSpPr>
        <p:spPr>
          <a:xfrm>
            <a:off x="1532660" y="547172"/>
            <a:ext cx="8182840" cy="1323439"/>
          </a:xfrm>
          <a:prstGeom prst="rect">
            <a:avLst/>
          </a:prstGeom>
          <a:noFill/>
        </p:spPr>
        <p:txBody>
          <a:bodyPr wrap="square" rtlCol="0">
            <a:spAutoFit/>
          </a:bodyPr>
          <a:lstStyle/>
          <a:p>
            <a:r>
              <a:rPr lang="en-SG" sz="1600" dirty="0"/>
              <a:t>We will further improve Model 2 as it has the higher test and validation accuracy than model 3</a:t>
            </a:r>
          </a:p>
          <a:p>
            <a:pPr marL="342900" indent="-342900">
              <a:buAutoNum type="arabicPeriod"/>
            </a:pPr>
            <a:r>
              <a:rPr lang="en-SG" sz="1600" dirty="0"/>
              <a:t>Compare Activation Function</a:t>
            </a:r>
          </a:p>
          <a:p>
            <a:pPr marL="342900" indent="-342900">
              <a:buAutoNum type="arabicPeriod"/>
            </a:pPr>
            <a:r>
              <a:rPr lang="en-SG" sz="1600" dirty="0"/>
              <a:t>Tuning Hyper-parameter</a:t>
            </a:r>
          </a:p>
          <a:p>
            <a:pPr marL="342900" indent="-342900">
              <a:buAutoNum type="arabicPeriod"/>
            </a:pPr>
            <a:r>
              <a:rPr lang="en-SG" sz="1600" dirty="0"/>
              <a:t>Schedule Learning Rate</a:t>
            </a:r>
          </a:p>
        </p:txBody>
      </p:sp>
      <p:pic>
        <p:nvPicPr>
          <p:cNvPr id="11" name="Picture 10">
            <a:extLst>
              <a:ext uri="{FF2B5EF4-FFF2-40B4-BE49-F238E27FC236}">
                <a16:creationId xmlns:a16="http://schemas.microsoft.com/office/drawing/2014/main" id="{2CB762EA-734F-A2F0-B98C-90AD21E153AD}"/>
              </a:ext>
            </a:extLst>
          </p:cNvPr>
          <p:cNvPicPr>
            <a:picLocks noChangeAspect="1"/>
          </p:cNvPicPr>
          <p:nvPr/>
        </p:nvPicPr>
        <p:blipFill>
          <a:blip r:embed="rId3"/>
          <a:stretch>
            <a:fillRect/>
          </a:stretch>
        </p:blipFill>
        <p:spPr>
          <a:xfrm>
            <a:off x="263214" y="1919061"/>
            <a:ext cx="4604927" cy="3229429"/>
          </a:xfrm>
          <a:prstGeom prst="rect">
            <a:avLst/>
          </a:prstGeom>
        </p:spPr>
      </p:pic>
      <p:pic>
        <p:nvPicPr>
          <p:cNvPr id="13" name="Picture 12">
            <a:extLst>
              <a:ext uri="{FF2B5EF4-FFF2-40B4-BE49-F238E27FC236}">
                <a16:creationId xmlns:a16="http://schemas.microsoft.com/office/drawing/2014/main" id="{11FFA4B3-2C16-246F-C877-1FC9E144C29C}"/>
              </a:ext>
            </a:extLst>
          </p:cNvPr>
          <p:cNvPicPr>
            <a:picLocks noChangeAspect="1"/>
          </p:cNvPicPr>
          <p:nvPr/>
        </p:nvPicPr>
        <p:blipFill>
          <a:blip r:embed="rId4"/>
          <a:stretch>
            <a:fillRect/>
          </a:stretch>
        </p:blipFill>
        <p:spPr>
          <a:xfrm>
            <a:off x="226845" y="5258763"/>
            <a:ext cx="5972219" cy="904882"/>
          </a:xfrm>
          <a:prstGeom prst="rect">
            <a:avLst/>
          </a:prstGeom>
        </p:spPr>
      </p:pic>
      <p:pic>
        <p:nvPicPr>
          <p:cNvPr id="15" name="Picture 14">
            <a:extLst>
              <a:ext uri="{FF2B5EF4-FFF2-40B4-BE49-F238E27FC236}">
                <a16:creationId xmlns:a16="http://schemas.microsoft.com/office/drawing/2014/main" id="{42E0FD98-BAFB-FC5D-13CE-D92C924BA910}"/>
              </a:ext>
            </a:extLst>
          </p:cNvPr>
          <p:cNvPicPr>
            <a:picLocks noChangeAspect="1"/>
          </p:cNvPicPr>
          <p:nvPr/>
        </p:nvPicPr>
        <p:blipFill>
          <a:blip r:embed="rId5"/>
          <a:stretch>
            <a:fillRect/>
          </a:stretch>
        </p:blipFill>
        <p:spPr>
          <a:xfrm>
            <a:off x="263214" y="6273918"/>
            <a:ext cx="5229263" cy="209552"/>
          </a:xfrm>
          <a:prstGeom prst="rect">
            <a:avLst/>
          </a:prstGeom>
        </p:spPr>
      </p:pic>
      <p:pic>
        <p:nvPicPr>
          <p:cNvPr id="18" name="Picture 17">
            <a:extLst>
              <a:ext uri="{FF2B5EF4-FFF2-40B4-BE49-F238E27FC236}">
                <a16:creationId xmlns:a16="http://schemas.microsoft.com/office/drawing/2014/main" id="{2198AB5A-B821-6CF5-027D-0F92BCC072D6}"/>
              </a:ext>
            </a:extLst>
          </p:cNvPr>
          <p:cNvPicPr>
            <a:picLocks noChangeAspect="1"/>
          </p:cNvPicPr>
          <p:nvPr/>
        </p:nvPicPr>
        <p:blipFill>
          <a:blip r:embed="rId6"/>
          <a:stretch>
            <a:fillRect/>
          </a:stretch>
        </p:blipFill>
        <p:spPr>
          <a:xfrm>
            <a:off x="9180023" y="1942795"/>
            <a:ext cx="2836858" cy="1081261"/>
          </a:xfrm>
          <a:prstGeom prst="rect">
            <a:avLst/>
          </a:prstGeom>
        </p:spPr>
      </p:pic>
    </p:spTree>
    <p:extLst>
      <p:ext uri="{BB962C8B-B14F-4D97-AF65-F5344CB8AC3E}">
        <p14:creationId xmlns:p14="http://schemas.microsoft.com/office/powerpoint/2010/main" val="1156900665"/>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2.xml><?xml version="1.0" encoding="utf-8"?>
<ds:datastoreItem xmlns:ds="http://schemas.openxmlformats.org/officeDocument/2006/customXml" ds:itemID="{4D5BAB77-79E1-4739-AA51-10C9079186D6}">
  <ds:schemaRefs>
    <ds:schemaRef ds:uri="http://purl.org/dc/terms/"/>
    <ds:schemaRef ds:uri="http://schemas.microsoft.com/office/infopath/2007/PartnerControls"/>
    <ds:schemaRef ds:uri="16c05727-aa75-4e4a-9b5f-8a80a1165891"/>
    <ds:schemaRef ds:uri="http://schemas.microsoft.com/sharepoint/v3"/>
    <ds:schemaRef ds:uri="230e9df3-be65-4c73-a93b-d1236ebd677e"/>
    <ds:schemaRef ds:uri="http://purl.org/dc/elements/1.1/"/>
    <ds:schemaRef ds:uri="http://schemas.openxmlformats.org/package/2006/metadata/core-properties"/>
    <ds:schemaRef ds:uri="http://schemas.microsoft.com/office/2006/documentManagement/types"/>
    <ds:schemaRef ds:uri="71af3243-3dd4-4a8d-8c0d-dd76da1f02a5"/>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{0C49F04F-9359-40E7-A681-66589E0F2672}tf45331398_win32</Template>
  <TotalTime>2416</TotalTime>
  <Words>803</Words>
  <Application>Microsoft Office PowerPoint</Application>
  <PresentationFormat>Widescreen</PresentationFormat>
  <Paragraphs>91</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inherit</vt:lpstr>
      <vt:lpstr>Tenorite</vt:lpstr>
      <vt:lpstr>Office Theme</vt:lpstr>
      <vt:lpstr>Convolutional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RNN</dc:title>
  <dc:creator>TOH KIEN YU</dc:creator>
  <cp:lastModifiedBy>TOH KIEN YU</cp:lastModifiedBy>
  <cp:revision>100</cp:revision>
  <dcterms:created xsi:type="dcterms:W3CDTF">2022-12-08T05:20:04Z</dcterms:created>
  <dcterms:modified xsi:type="dcterms:W3CDTF">2023-11-26T13:09:05Z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